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  <p:sldId id="266" r:id="rId6"/>
    <p:sldId id="267" r:id="rId7"/>
    <p:sldId id="268" r:id="rId8"/>
    <p:sldId id="265" r:id="rId9"/>
    <p:sldId id="257" r:id="rId10"/>
    <p:sldId id="258" r:id="rId11"/>
    <p:sldId id="259" r:id="rId12"/>
    <p:sldId id="260" r:id="rId13"/>
    <p:sldId id="261" r:id="rId14"/>
    <p:sldId id="269" r:id="rId15"/>
    <p:sldId id="270" r:id="rId16"/>
    <p:sldId id="274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92" r:id="rId27"/>
    <p:sldId id="282" r:id="rId28"/>
    <p:sldId id="283" r:id="rId29"/>
    <p:sldId id="284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emf"/><Relationship Id="rId2" Type="http://schemas.openxmlformats.org/officeDocument/2006/relationships/image" Target="../media/image68.emf"/><Relationship Id="rId1" Type="http://schemas.openxmlformats.org/officeDocument/2006/relationships/image" Target="../media/image67.emf"/><Relationship Id="rId5" Type="http://schemas.openxmlformats.org/officeDocument/2006/relationships/image" Target="../media/image71.wmf"/><Relationship Id="rId4" Type="http://schemas.openxmlformats.org/officeDocument/2006/relationships/image" Target="../media/image70.e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image" Target="../media/image76.wmf"/><Relationship Id="rId7" Type="http://schemas.openxmlformats.org/officeDocument/2006/relationships/image" Target="../media/image80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10" Type="http://schemas.openxmlformats.org/officeDocument/2006/relationships/image" Target="../media/image83.wmf"/><Relationship Id="rId4" Type="http://schemas.openxmlformats.org/officeDocument/2006/relationships/image" Target="../media/image77.wmf"/><Relationship Id="rId9" Type="http://schemas.openxmlformats.org/officeDocument/2006/relationships/image" Target="../media/image82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82.wmf"/><Relationship Id="rId7" Type="http://schemas.openxmlformats.org/officeDocument/2006/relationships/image" Target="../media/image84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83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3" Type="http://schemas.openxmlformats.org/officeDocument/2006/relationships/image" Target="../media/image87.wmf"/><Relationship Id="rId7" Type="http://schemas.openxmlformats.org/officeDocument/2006/relationships/image" Target="../media/image91.wmf"/><Relationship Id="rId12" Type="http://schemas.openxmlformats.org/officeDocument/2006/relationships/image" Target="../media/image96.wmf"/><Relationship Id="rId2" Type="http://schemas.openxmlformats.org/officeDocument/2006/relationships/image" Target="../media/image83.wmf"/><Relationship Id="rId1" Type="http://schemas.openxmlformats.org/officeDocument/2006/relationships/image" Target="../media/image86.wmf"/><Relationship Id="rId6" Type="http://schemas.openxmlformats.org/officeDocument/2006/relationships/image" Target="../media/image90.wmf"/><Relationship Id="rId11" Type="http://schemas.openxmlformats.org/officeDocument/2006/relationships/image" Target="../media/image95.wmf"/><Relationship Id="rId5" Type="http://schemas.openxmlformats.org/officeDocument/2006/relationships/image" Target="../media/image89.wmf"/><Relationship Id="rId10" Type="http://schemas.openxmlformats.org/officeDocument/2006/relationships/image" Target="../media/image94.wmf"/><Relationship Id="rId4" Type="http://schemas.openxmlformats.org/officeDocument/2006/relationships/image" Target="../media/image88.wmf"/><Relationship Id="rId9" Type="http://schemas.openxmlformats.org/officeDocument/2006/relationships/image" Target="../media/image93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wmf"/><Relationship Id="rId3" Type="http://schemas.openxmlformats.org/officeDocument/2006/relationships/image" Target="../media/image99.wmf"/><Relationship Id="rId7" Type="http://schemas.openxmlformats.org/officeDocument/2006/relationships/image" Target="../media/image103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105.wmf"/><Relationship Id="rId6" Type="http://schemas.openxmlformats.org/officeDocument/2006/relationships/image" Target="../media/image110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7" Type="http://schemas.openxmlformats.org/officeDocument/2006/relationships/image" Target="../media/image116.wmf"/><Relationship Id="rId2" Type="http://schemas.openxmlformats.org/officeDocument/2006/relationships/image" Target="../media/image111.wmf"/><Relationship Id="rId1" Type="http://schemas.openxmlformats.org/officeDocument/2006/relationships/image" Target="../media/image99.wmf"/><Relationship Id="rId6" Type="http://schemas.openxmlformats.org/officeDocument/2006/relationships/image" Target="../media/image115.wmf"/><Relationship Id="rId5" Type="http://schemas.openxmlformats.org/officeDocument/2006/relationships/image" Target="../media/image114.wmf"/><Relationship Id="rId4" Type="http://schemas.openxmlformats.org/officeDocument/2006/relationships/image" Target="../media/image11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99.wmf"/><Relationship Id="rId4" Type="http://schemas.openxmlformats.org/officeDocument/2006/relationships/image" Target="../media/image11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2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5" Type="http://schemas.openxmlformats.org/officeDocument/2006/relationships/image" Target="../media/image124.wmf"/><Relationship Id="rId4" Type="http://schemas.openxmlformats.org/officeDocument/2006/relationships/image" Target="../media/image123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image" Target="../media/image125.wmf"/><Relationship Id="rId6" Type="http://schemas.openxmlformats.org/officeDocument/2006/relationships/image" Target="../media/image130.wmf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Relationship Id="rId6" Type="http://schemas.openxmlformats.org/officeDocument/2006/relationships/image" Target="../media/image138.wmf"/><Relationship Id="rId5" Type="http://schemas.openxmlformats.org/officeDocument/2006/relationships/image" Target="../media/image137.wmf"/><Relationship Id="rId4" Type="http://schemas.openxmlformats.org/officeDocument/2006/relationships/image" Target="../media/image13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40.wmf"/><Relationship Id="rId1" Type="http://schemas.openxmlformats.org/officeDocument/2006/relationships/image" Target="../media/image139.wmf"/><Relationship Id="rId6" Type="http://schemas.openxmlformats.org/officeDocument/2006/relationships/image" Target="../media/image144.wmf"/><Relationship Id="rId5" Type="http://schemas.openxmlformats.org/officeDocument/2006/relationships/image" Target="../media/image143.wmf"/><Relationship Id="rId4" Type="http://schemas.openxmlformats.org/officeDocument/2006/relationships/image" Target="../media/image142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wmf"/><Relationship Id="rId2" Type="http://schemas.openxmlformats.org/officeDocument/2006/relationships/image" Target="../media/image145.wmf"/><Relationship Id="rId1" Type="http://schemas.openxmlformats.org/officeDocument/2006/relationships/image" Target="../media/image144.wmf"/><Relationship Id="rId6" Type="http://schemas.openxmlformats.org/officeDocument/2006/relationships/image" Target="../media/image149.wmf"/><Relationship Id="rId5" Type="http://schemas.openxmlformats.org/officeDocument/2006/relationships/image" Target="../media/image148.wmf"/><Relationship Id="rId4" Type="http://schemas.openxmlformats.org/officeDocument/2006/relationships/image" Target="../media/image147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wmf"/><Relationship Id="rId2" Type="http://schemas.openxmlformats.org/officeDocument/2006/relationships/image" Target="../media/image151.wmf"/><Relationship Id="rId1" Type="http://schemas.openxmlformats.org/officeDocument/2006/relationships/image" Target="../media/image150.wmf"/><Relationship Id="rId6" Type="http://schemas.openxmlformats.org/officeDocument/2006/relationships/image" Target="../media/image155.wmf"/><Relationship Id="rId5" Type="http://schemas.openxmlformats.org/officeDocument/2006/relationships/image" Target="../media/image154.wmf"/><Relationship Id="rId4" Type="http://schemas.openxmlformats.org/officeDocument/2006/relationships/image" Target="../media/image153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7.wmf"/><Relationship Id="rId2" Type="http://schemas.openxmlformats.org/officeDocument/2006/relationships/image" Target="../media/image156.wmf"/><Relationship Id="rId1" Type="http://schemas.openxmlformats.org/officeDocument/2006/relationships/image" Target="../media/image148.wmf"/><Relationship Id="rId4" Type="http://schemas.openxmlformats.org/officeDocument/2006/relationships/image" Target="../media/image158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6.wmf"/><Relationship Id="rId3" Type="http://schemas.openxmlformats.org/officeDocument/2006/relationships/image" Target="../media/image161.wmf"/><Relationship Id="rId7" Type="http://schemas.openxmlformats.org/officeDocument/2006/relationships/image" Target="../media/image165.wmf"/><Relationship Id="rId2" Type="http://schemas.openxmlformats.org/officeDocument/2006/relationships/image" Target="../media/image160.wmf"/><Relationship Id="rId1" Type="http://schemas.openxmlformats.org/officeDocument/2006/relationships/image" Target="../media/image159.wmf"/><Relationship Id="rId6" Type="http://schemas.openxmlformats.org/officeDocument/2006/relationships/image" Target="../media/image164.wmf"/><Relationship Id="rId5" Type="http://schemas.openxmlformats.org/officeDocument/2006/relationships/image" Target="../media/image163.wmf"/><Relationship Id="rId4" Type="http://schemas.openxmlformats.org/officeDocument/2006/relationships/image" Target="../media/image162.wmf"/></Relationships>
</file>

<file path=ppt/drawings/_rels/vmlDrawing2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8.wmf"/><Relationship Id="rId1" Type="http://schemas.openxmlformats.org/officeDocument/2006/relationships/image" Target="../media/image167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1.wmf"/><Relationship Id="rId7" Type="http://schemas.openxmlformats.org/officeDocument/2006/relationships/image" Target="../media/image175.wmf"/><Relationship Id="rId2" Type="http://schemas.openxmlformats.org/officeDocument/2006/relationships/image" Target="../media/image170.wmf"/><Relationship Id="rId1" Type="http://schemas.openxmlformats.org/officeDocument/2006/relationships/image" Target="../media/image169.wmf"/><Relationship Id="rId6" Type="http://schemas.openxmlformats.org/officeDocument/2006/relationships/image" Target="../media/image174.wmf"/><Relationship Id="rId5" Type="http://schemas.openxmlformats.org/officeDocument/2006/relationships/image" Target="../media/image173.wmf"/><Relationship Id="rId4" Type="http://schemas.openxmlformats.org/officeDocument/2006/relationships/image" Target="../media/image17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8.wmf"/><Relationship Id="rId7" Type="http://schemas.openxmlformats.org/officeDocument/2006/relationships/image" Target="../media/image182.wmf"/><Relationship Id="rId2" Type="http://schemas.openxmlformats.org/officeDocument/2006/relationships/image" Target="../media/image177.wmf"/><Relationship Id="rId1" Type="http://schemas.openxmlformats.org/officeDocument/2006/relationships/image" Target="../media/image176.wmf"/><Relationship Id="rId6" Type="http://schemas.openxmlformats.org/officeDocument/2006/relationships/image" Target="../media/image181.wmf"/><Relationship Id="rId5" Type="http://schemas.openxmlformats.org/officeDocument/2006/relationships/image" Target="../media/image180.wmf"/><Relationship Id="rId4" Type="http://schemas.openxmlformats.org/officeDocument/2006/relationships/image" Target="../media/image179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5.wmf"/><Relationship Id="rId7" Type="http://schemas.openxmlformats.org/officeDocument/2006/relationships/image" Target="../media/image189.wmf"/><Relationship Id="rId2" Type="http://schemas.openxmlformats.org/officeDocument/2006/relationships/image" Target="../media/image184.wmf"/><Relationship Id="rId1" Type="http://schemas.openxmlformats.org/officeDocument/2006/relationships/image" Target="../media/image183.wmf"/><Relationship Id="rId6" Type="http://schemas.openxmlformats.org/officeDocument/2006/relationships/image" Target="../media/image188.wmf"/><Relationship Id="rId5" Type="http://schemas.openxmlformats.org/officeDocument/2006/relationships/image" Target="../media/image187.wmf"/><Relationship Id="rId4" Type="http://schemas.openxmlformats.org/officeDocument/2006/relationships/image" Target="../media/image18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4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3.wmf"/><Relationship Id="rId5" Type="http://schemas.openxmlformats.org/officeDocument/2006/relationships/image" Target="../media/image12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40.wmf"/><Relationship Id="rId7" Type="http://schemas.openxmlformats.org/officeDocument/2006/relationships/image" Target="../media/image29.wmf"/><Relationship Id="rId12" Type="http://schemas.openxmlformats.org/officeDocument/2006/relationships/image" Target="../media/image3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33.wmf"/><Relationship Id="rId5" Type="http://schemas.openxmlformats.org/officeDocument/2006/relationships/image" Target="../media/image42.wmf"/><Relationship Id="rId10" Type="http://schemas.openxmlformats.org/officeDocument/2006/relationships/image" Target="../media/image32.wmf"/><Relationship Id="rId4" Type="http://schemas.openxmlformats.org/officeDocument/2006/relationships/image" Target="../media/image41.wmf"/><Relationship Id="rId9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32.wmf"/><Relationship Id="rId11" Type="http://schemas.openxmlformats.org/officeDocument/2006/relationships/image" Target="../media/image48.wmf"/><Relationship Id="rId5" Type="http://schemas.openxmlformats.org/officeDocument/2006/relationships/image" Target="../media/image31.wmf"/><Relationship Id="rId10" Type="http://schemas.openxmlformats.org/officeDocument/2006/relationships/image" Target="../media/image47.wmf"/><Relationship Id="rId4" Type="http://schemas.openxmlformats.org/officeDocument/2006/relationships/image" Target="../media/image30.wmf"/><Relationship Id="rId9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emf"/><Relationship Id="rId7" Type="http://schemas.openxmlformats.org/officeDocument/2006/relationships/image" Target="../media/image55.emf"/><Relationship Id="rId2" Type="http://schemas.openxmlformats.org/officeDocument/2006/relationships/image" Target="../media/image50.emf"/><Relationship Id="rId1" Type="http://schemas.openxmlformats.org/officeDocument/2006/relationships/image" Target="../media/image49.emf"/><Relationship Id="rId6" Type="http://schemas.openxmlformats.org/officeDocument/2006/relationships/image" Target="../media/image54.emf"/><Relationship Id="rId5" Type="http://schemas.openxmlformats.org/officeDocument/2006/relationships/image" Target="../media/image53.emf"/><Relationship Id="rId4" Type="http://schemas.openxmlformats.org/officeDocument/2006/relationships/image" Target="../media/image52.e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emf"/><Relationship Id="rId3" Type="http://schemas.openxmlformats.org/officeDocument/2006/relationships/image" Target="../media/image58.emf"/><Relationship Id="rId7" Type="http://schemas.openxmlformats.org/officeDocument/2006/relationships/image" Target="../media/image62.emf"/><Relationship Id="rId2" Type="http://schemas.openxmlformats.org/officeDocument/2006/relationships/image" Target="../media/image57.emf"/><Relationship Id="rId1" Type="http://schemas.openxmlformats.org/officeDocument/2006/relationships/image" Target="../media/image56.emf"/><Relationship Id="rId6" Type="http://schemas.openxmlformats.org/officeDocument/2006/relationships/image" Target="../media/image61.emf"/><Relationship Id="rId5" Type="http://schemas.openxmlformats.org/officeDocument/2006/relationships/image" Target="../media/image60.emf"/><Relationship Id="rId4" Type="http://schemas.openxmlformats.org/officeDocument/2006/relationships/image" Target="../media/image5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2013/11/25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emf"/><Relationship Id="rId13" Type="http://schemas.openxmlformats.org/officeDocument/2006/relationships/oleObject" Target="../embeddings/oleObject74.bin"/><Relationship Id="rId18" Type="http://schemas.openxmlformats.org/officeDocument/2006/relationships/image" Target="../media/image63.e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60.emf"/><Relationship Id="rId17" Type="http://schemas.openxmlformats.org/officeDocument/2006/relationships/oleObject" Target="../embeddings/oleObject7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2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7.emf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70.bin"/><Relationship Id="rId15" Type="http://schemas.openxmlformats.org/officeDocument/2006/relationships/oleObject" Target="../embeddings/oleObject75.bin"/><Relationship Id="rId10" Type="http://schemas.openxmlformats.org/officeDocument/2006/relationships/image" Target="../media/image59.emf"/><Relationship Id="rId4" Type="http://schemas.openxmlformats.org/officeDocument/2006/relationships/image" Target="../media/image56.e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61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6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e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7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8.e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70.emf"/><Relationship Id="rId4" Type="http://schemas.openxmlformats.org/officeDocument/2006/relationships/image" Target="../media/image67.emf"/><Relationship Id="rId9" Type="http://schemas.openxmlformats.org/officeDocument/2006/relationships/oleObject" Target="../embeddings/oleObject83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86.bin"/><Relationship Id="rId4" Type="http://schemas.openxmlformats.org/officeDocument/2006/relationships/image" Target="../media/image72.wmf"/><Relationship Id="rId9" Type="http://schemas.openxmlformats.org/officeDocument/2006/relationships/oleObject" Target="../embeddings/oleObject8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13" Type="http://schemas.openxmlformats.org/officeDocument/2006/relationships/oleObject" Target="../embeddings/oleObject94.bin"/><Relationship Id="rId18" Type="http://schemas.openxmlformats.org/officeDocument/2006/relationships/image" Target="../media/image81.wmf"/><Relationship Id="rId3" Type="http://schemas.openxmlformats.org/officeDocument/2006/relationships/oleObject" Target="../embeddings/oleObject89.bin"/><Relationship Id="rId21" Type="http://schemas.openxmlformats.org/officeDocument/2006/relationships/oleObject" Target="../embeddings/oleObject98.bin"/><Relationship Id="rId7" Type="http://schemas.openxmlformats.org/officeDocument/2006/relationships/oleObject" Target="../embeddings/oleObject91.bin"/><Relationship Id="rId12" Type="http://schemas.openxmlformats.org/officeDocument/2006/relationships/image" Target="../media/image78.wmf"/><Relationship Id="rId17" Type="http://schemas.openxmlformats.org/officeDocument/2006/relationships/oleObject" Target="../embeddings/oleObject9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0.wmf"/><Relationship Id="rId20" Type="http://schemas.openxmlformats.org/officeDocument/2006/relationships/image" Target="../media/image82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5.wmf"/><Relationship Id="rId11" Type="http://schemas.openxmlformats.org/officeDocument/2006/relationships/oleObject" Target="../embeddings/oleObject93.bin"/><Relationship Id="rId24" Type="http://schemas.openxmlformats.org/officeDocument/2006/relationships/oleObject" Target="../embeddings/oleObject100.bin"/><Relationship Id="rId5" Type="http://schemas.openxmlformats.org/officeDocument/2006/relationships/oleObject" Target="../embeddings/oleObject90.bin"/><Relationship Id="rId15" Type="http://schemas.openxmlformats.org/officeDocument/2006/relationships/oleObject" Target="../embeddings/oleObject95.bin"/><Relationship Id="rId23" Type="http://schemas.openxmlformats.org/officeDocument/2006/relationships/oleObject" Target="../embeddings/oleObject99.bin"/><Relationship Id="rId10" Type="http://schemas.openxmlformats.org/officeDocument/2006/relationships/image" Target="../media/image77.wmf"/><Relationship Id="rId19" Type="http://schemas.openxmlformats.org/officeDocument/2006/relationships/oleObject" Target="../embeddings/oleObject97.bin"/><Relationship Id="rId4" Type="http://schemas.openxmlformats.org/officeDocument/2006/relationships/image" Target="../media/image74.wmf"/><Relationship Id="rId9" Type="http://schemas.openxmlformats.org/officeDocument/2006/relationships/oleObject" Target="../embeddings/oleObject92.bin"/><Relationship Id="rId14" Type="http://schemas.openxmlformats.org/officeDocument/2006/relationships/image" Target="../media/image79.wmf"/><Relationship Id="rId22" Type="http://schemas.openxmlformats.org/officeDocument/2006/relationships/image" Target="../media/image83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oleObject" Target="../embeddings/oleObject106.bin"/><Relationship Id="rId18" Type="http://schemas.openxmlformats.org/officeDocument/2006/relationships/oleObject" Target="../embeddings/oleObject110.bin"/><Relationship Id="rId3" Type="http://schemas.openxmlformats.org/officeDocument/2006/relationships/oleObject" Target="../embeddings/oleObject101.bin"/><Relationship Id="rId21" Type="http://schemas.openxmlformats.org/officeDocument/2006/relationships/oleObject" Target="../embeddings/oleObject113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78.wmf"/><Relationship Id="rId17" Type="http://schemas.openxmlformats.org/officeDocument/2006/relationships/oleObject" Target="../embeddings/oleObject10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8.bin"/><Relationship Id="rId20" Type="http://schemas.openxmlformats.org/officeDocument/2006/relationships/oleObject" Target="../embeddings/oleObject112.bin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105.bin"/><Relationship Id="rId24" Type="http://schemas.openxmlformats.org/officeDocument/2006/relationships/image" Target="../media/image85.wmf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07.bin"/><Relationship Id="rId23" Type="http://schemas.openxmlformats.org/officeDocument/2006/relationships/oleObject" Target="../embeddings/oleObject114.bin"/><Relationship Id="rId10" Type="http://schemas.openxmlformats.org/officeDocument/2006/relationships/image" Target="../media/image83.wmf"/><Relationship Id="rId19" Type="http://schemas.openxmlformats.org/officeDocument/2006/relationships/oleObject" Target="../embeddings/oleObject111.bin"/><Relationship Id="rId4" Type="http://schemas.openxmlformats.org/officeDocument/2006/relationships/image" Target="../media/image80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79.wmf"/><Relationship Id="rId22" Type="http://schemas.openxmlformats.org/officeDocument/2006/relationships/image" Target="../media/image8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120.bin"/><Relationship Id="rId18" Type="http://schemas.openxmlformats.org/officeDocument/2006/relationships/image" Target="../media/image92.wmf"/><Relationship Id="rId26" Type="http://schemas.openxmlformats.org/officeDocument/2006/relationships/image" Target="../media/image96.wmf"/><Relationship Id="rId3" Type="http://schemas.openxmlformats.org/officeDocument/2006/relationships/oleObject" Target="../embeddings/oleObject115.bin"/><Relationship Id="rId21" Type="http://schemas.openxmlformats.org/officeDocument/2006/relationships/oleObject" Target="../embeddings/oleObject124.bin"/><Relationship Id="rId7" Type="http://schemas.openxmlformats.org/officeDocument/2006/relationships/oleObject" Target="../embeddings/oleObject117.bin"/><Relationship Id="rId12" Type="http://schemas.openxmlformats.org/officeDocument/2006/relationships/image" Target="../media/image89.wmf"/><Relationship Id="rId17" Type="http://schemas.openxmlformats.org/officeDocument/2006/relationships/oleObject" Target="../embeddings/oleObject122.bin"/><Relationship Id="rId25" Type="http://schemas.openxmlformats.org/officeDocument/2006/relationships/oleObject" Target="../embeddings/oleObject12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1.wmf"/><Relationship Id="rId20" Type="http://schemas.openxmlformats.org/officeDocument/2006/relationships/image" Target="../media/image93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119.bin"/><Relationship Id="rId24" Type="http://schemas.openxmlformats.org/officeDocument/2006/relationships/image" Target="../media/image95.wmf"/><Relationship Id="rId5" Type="http://schemas.openxmlformats.org/officeDocument/2006/relationships/oleObject" Target="../embeddings/oleObject116.bin"/><Relationship Id="rId15" Type="http://schemas.openxmlformats.org/officeDocument/2006/relationships/oleObject" Target="../embeddings/oleObject121.bin"/><Relationship Id="rId23" Type="http://schemas.openxmlformats.org/officeDocument/2006/relationships/oleObject" Target="../embeddings/oleObject125.bin"/><Relationship Id="rId10" Type="http://schemas.openxmlformats.org/officeDocument/2006/relationships/image" Target="../media/image88.wmf"/><Relationship Id="rId19" Type="http://schemas.openxmlformats.org/officeDocument/2006/relationships/oleObject" Target="../embeddings/oleObject123.bin"/><Relationship Id="rId4" Type="http://schemas.openxmlformats.org/officeDocument/2006/relationships/image" Target="../media/image86.wmf"/><Relationship Id="rId9" Type="http://schemas.openxmlformats.org/officeDocument/2006/relationships/oleObject" Target="../embeddings/oleObject118.bin"/><Relationship Id="rId14" Type="http://schemas.openxmlformats.org/officeDocument/2006/relationships/image" Target="../media/image90.wmf"/><Relationship Id="rId22" Type="http://schemas.openxmlformats.org/officeDocument/2006/relationships/image" Target="../media/image9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13" Type="http://schemas.openxmlformats.org/officeDocument/2006/relationships/oleObject" Target="../embeddings/oleObject132.bin"/><Relationship Id="rId18" Type="http://schemas.openxmlformats.org/officeDocument/2006/relationships/image" Target="../media/image104.wmf"/><Relationship Id="rId3" Type="http://schemas.openxmlformats.org/officeDocument/2006/relationships/oleObject" Target="../embeddings/oleObject127.bin"/><Relationship Id="rId7" Type="http://schemas.openxmlformats.org/officeDocument/2006/relationships/oleObject" Target="../embeddings/oleObject129.bin"/><Relationship Id="rId12" Type="http://schemas.openxmlformats.org/officeDocument/2006/relationships/image" Target="../media/image101.wmf"/><Relationship Id="rId17" Type="http://schemas.openxmlformats.org/officeDocument/2006/relationships/oleObject" Target="../embeddings/oleObject134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3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8.wmf"/><Relationship Id="rId11" Type="http://schemas.openxmlformats.org/officeDocument/2006/relationships/oleObject" Target="../embeddings/oleObject131.bin"/><Relationship Id="rId5" Type="http://schemas.openxmlformats.org/officeDocument/2006/relationships/oleObject" Target="../embeddings/oleObject128.bin"/><Relationship Id="rId15" Type="http://schemas.openxmlformats.org/officeDocument/2006/relationships/oleObject" Target="../embeddings/oleObject133.bin"/><Relationship Id="rId10" Type="http://schemas.openxmlformats.org/officeDocument/2006/relationships/image" Target="../media/image100.wmf"/><Relationship Id="rId4" Type="http://schemas.openxmlformats.org/officeDocument/2006/relationships/image" Target="../media/image97.wmf"/><Relationship Id="rId9" Type="http://schemas.openxmlformats.org/officeDocument/2006/relationships/oleObject" Target="../embeddings/oleObject130.bin"/><Relationship Id="rId14" Type="http://schemas.openxmlformats.org/officeDocument/2006/relationships/image" Target="../media/image10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13" Type="http://schemas.openxmlformats.org/officeDocument/2006/relationships/oleObject" Target="../embeddings/oleObject140.bin"/><Relationship Id="rId3" Type="http://schemas.openxmlformats.org/officeDocument/2006/relationships/oleObject" Target="../embeddings/oleObject135.bin"/><Relationship Id="rId7" Type="http://schemas.openxmlformats.org/officeDocument/2006/relationships/oleObject" Target="../embeddings/oleObject137.bin"/><Relationship Id="rId12" Type="http://schemas.openxmlformats.org/officeDocument/2006/relationships/image" Target="../media/image10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6.wmf"/><Relationship Id="rId11" Type="http://schemas.openxmlformats.org/officeDocument/2006/relationships/oleObject" Target="../embeddings/oleObject139.bin"/><Relationship Id="rId5" Type="http://schemas.openxmlformats.org/officeDocument/2006/relationships/oleObject" Target="../embeddings/oleObject136.bin"/><Relationship Id="rId10" Type="http://schemas.openxmlformats.org/officeDocument/2006/relationships/image" Target="../media/image108.wmf"/><Relationship Id="rId4" Type="http://schemas.openxmlformats.org/officeDocument/2006/relationships/image" Target="../media/image105.wmf"/><Relationship Id="rId9" Type="http://schemas.openxmlformats.org/officeDocument/2006/relationships/oleObject" Target="../embeddings/oleObject138.bin"/><Relationship Id="rId14" Type="http://schemas.openxmlformats.org/officeDocument/2006/relationships/image" Target="../media/image110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wmf"/><Relationship Id="rId13" Type="http://schemas.openxmlformats.org/officeDocument/2006/relationships/oleObject" Target="../embeddings/oleObject146.bin"/><Relationship Id="rId3" Type="http://schemas.openxmlformats.org/officeDocument/2006/relationships/oleObject" Target="../embeddings/oleObject141.bin"/><Relationship Id="rId7" Type="http://schemas.openxmlformats.org/officeDocument/2006/relationships/oleObject" Target="../embeddings/oleObject143.bin"/><Relationship Id="rId12" Type="http://schemas.openxmlformats.org/officeDocument/2006/relationships/image" Target="../media/image11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6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11.wmf"/><Relationship Id="rId11" Type="http://schemas.openxmlformats.org/officeDocument/2006/relationships/oleObject" Target="../embeddings/oleObject145.bin"/><Relationship Id="rId5" Type="http://schemas.openxmlformats.org/officeDocument/2006/relationships/oleObject" Target="../embeddings/oleObject142.bin"/><Relationship Id="rId15" Type="http://schemas.openxmlformats.org/officeDocument/2006/relationships/oleObject" Target="../embeddings/oleObject147.bin"/><Relationship Id="rId10" Type="http://schemas.openxmlformats.org/officeDocument/2006/relationships/image" Target="../media/image113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44.bin"/><Relationship Id="rId14" Type="http://schemas.openxmlformats.org/officeDocument/2006/relationships/image" Target="../media/image115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oleObject" Target="../embeddings/oleObject148.bin"/><Relationship Id="rId7" Type="http://schemas.openxmlformats.org/officeDocument/2006/relationships/oleObject" Target="../embeddings/oleObject1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149.bin"/><Relationship Id="rId10" Type="http://schemas.openxmlformats.org/officeDocument/2006/relationships/image" Target="../media/image119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15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wmf"/><Relationship Id="rId3" Type="http://schemas.openxmlformats.org/officeDocument/2006/relationships/oleObject" Target="../embeddings/oleObject152.bin"/><Relationship Id="rId7" Type="http://schemas.openxmlformats.org/officeDocument/2006/relationships/oleObject" Target="../embeddings/oleObject154.bin"/><Relationship Id="rId12" Type="http://schemas.openxmlformats.org/officeDocument/2006/relationships/image" Target="../media/image1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21.wmf"/><Relationship Id="rId11" Type="http://schemas.openxmlformats.org/officeDocument/2006/relationships/oleObject" Target="../embeddings/oleObject156.bin"/><Relationship Id="rId5" Type="http://schemas.openxmlformats.org/officeDocument/2006/relationships/oleObject" Target="../embeddings/oleObject153.bin"/><Relationship Id="rId10" Type="http://schemas.openxmlformats.org/officeDocument/2006/relationships/image" Target="../media/image123.wmf"/><Relationship Id="rId4" Type="http://schemas.openxmlformats.org/officeDocument/2006/relationships/image" Target="../media/image120.wmf"/><Relationship Id="rId9" Type="http://schemas.openxmlformats.org/officeDocument/2006/relationships/oleObject" Target="../embeddings/oleObject155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6.wmf"/><Relationship Id="rId13" Type="http://schemas.openxmlformats.org/officeDocument/2006/relationships/oleObject" Target="../embeddings/oleObject161.bin"/><Relationship Id="rId3" Type="http://schemas.openxmlformats.org/officeDocument/2006/relationships/image" Target="../media/image131.png"/><Relationship Id="rId7" Type="http://schemas.openxmlformats.org/officeDocument/2006/relationships/oleObject" Target="../embeddings/oleObject158.bin"/><Relationship Id="rId12" Type="http://schemas.openxmlformats.org/officeDocument/2006/relationships/image" Target="../media/image12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0.w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25.wmf"/><Relationship Id="rId11" Type="http://schemas.openxmlformats.org/officeDocument/2006/relationships/oleObject" Target="../embeddings/oleObject160.bin"/><Relationship Id="rId5" Type="http://schemas.openxmlformats.org/officeDocument/2006/relationships/oleObject" Target="../embeddings/oleObject157.bin"/><Relationship Id="rId15" Type="http://schemas.openxmlformats.org/officeDocument/2006/relationships/oleObject" Target="../embeddings/oleObject162.bin"/><Relationship Id="rId10" Type="http://schemas.openxmlformats.org/officeDocument/2006/relationships/image" Target="../media/image127.wmf"/><Relationship Id="rId4" Type="http://schemas.openxmlformats.org/officeDocument/2006/relationships/image" Target="../media/image132.png"/><Relationship Id="rId9" Type="http://schemas.openxmlformats.org/officeDocument/2006/relationships/oleObject" Target="../embeddings/oleObject159.bin"/><Relationship Id="rId14" Type="http://schemas.openxmlformats.org/officeDocument/2006/relationships/image" Target="../media/image129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wmf"/><Relationship Id="rId13" Type="http://schemas.openxmlformats.org/officeDocument/2006/relationships/oleObject" Target="../embeddings/oleObject168.bin"/><Relationship Id="rId3" Type="http://schemas.openxmlformats.org/officeDocument/2006/relationships/oleObject" Target="../embeddings/oleObject163.bin"/><Relationship Id="rId7" Type="http://schemas.openxmlformats.org/officeDocument/2006/relationships/oleObject" Target="../embeddings/oleObject165.bin"/><Relationship Id="rId12" Type="http://schemas.openxmlformats.org/officeDocument/2006/relationships/image" Target="../media/image1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34.wmf"/><Relationship Id="rId11" Type="http://schemas.openxmlformats.org/officeDocument/2006/relationships/oleObject" Target="../embeddings/oleObject167.bin"/><Relationship Id="rId5" Type="http://schemas.openxmlformats.org/officeDocument/2006/relationships/oleObject" Target="../embeddings/oleObject164.bin"/><Relationship Id="rId10" Type="http://schemas.openxmlformats.org/officeDocument/2006/relationships/image" Target="../media/image136.wmf"/><Relationship Id="rId4" Type="http://schemas.openxmlformats.org/officeDocument/2006/relationships/image" Target="../media/image133.wmf"/><Relationship Id="rId9" Type="http://schemas.openxmlformats.org/officeDocument/2006/relationships/oleObject" Target="../embeddings/oleObject166.bin"/><Relationship Id="rId14" Type="http://schemas.openxmlformats.org/officeDocument/2006/relationships/image" Target="../media/image13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1.wmf"/><Relationship Id="rId13" Type="http://schemas.openxmlformats.org/officeDocument/2006/relationships/oleObject" Target="../embeddings/oleObject174.bin"/><Relationship Id="rId3" Type="http://schemas.openxmlformats.org/officeDocument/2006/relationships/oleObject" Target="../embeddings/oleObject169.bin"/><Relationship Id="rId7" Type="http://schemas.openxmlformats.org/officeDocument/2006/relationships/oleObject" Target="../embeddings/oleObject171.bin"/><Relationship Id="rId12" Type="http://schemas.openxmlformats.org/officeDocument/2006/relationships/image" Target="../media/image14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40.wmf"/><Relationship Id="rId11" Type="http://schemas.openxmlformats.org/officeDocument/2006/relationships/oleObject" Target="../embeddings/oleObject173.bin"/><Relationship Id="rId5" Type="http://schemas.openxmlformats.org/officeDocument/2006/relationships/oleObject" Target="../embeddings/oleObject170.bin"/><Relationship Id="rId10" Type="http://schemas.openxmlformats.org/officeDocument/2006/relationships/image" Target="../media/image142.wmf"/><Relationship Id="rId4" Type="http://schemas.openxmlformats.org/officeDocument/2006/relationships/image" Target="../media/image139.wmf"/><Relationship Id="rId9" Type="http://schemas.openxmlformats.org/officeDocument/2006/relationships/oleObject" Target="../embeddings/oleObject172.bin"/><Relationship Id="rId14" Type="http://schemas.openxmlformats.org/officeDocument/2006/relationships/image" Target="../media/image144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wmf"/><Relationship Id="rId13" Type="http://schemas.openxmlformats.org/officeDocument/2006/relationships/oleObject" Target="../embeddings/oleObject180.bin"/><Relationship Id="rId3" Type="http://schemas.openxmlformats.org/officeDocument/2006/relationships/oleObject" Target="../embeddings/oleObject175.bin"/><Relationship Id="rId7" Type="http://schemas.openxmlformats.org/officeDocument/2006/relationships/oleObject" Target="../embeddings/oleObject177.bin"/><Relationship Id="rId12" Type="http://schemas.openxmlformats.org/officeDocument/2006/relationships/image" Target="../media/image14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45.wmf"/><Relationship Id="rId11" Type="http://schemas.openxmlformats.org/officeDocument/2006/relationships/oleObject" Target="../embeddings/oleObject179.bin"/><Relationship Id="rId5" Type="http://schemas.openxmlformats.org/officeDocument/2006/relationships/oleObject" Target="../embeddings/oleObject176.bin"/><Relationship Id="rId10" Type="http://schemas.openxmlformats.org/officeDocument/2006/relationships/image" Target="../media/image147.wmf"/><Relationship Id="rId4" Type="http://schemas.openxmlformats.org/officeDocument/2006/relationships/image" Target="../media/image144.wmf"/><Relationship Id="rId9" Type="http://schemas.openxmlformats.org/officeDocument/2006/relationships/oleObject" Target="../embeddings/oleObject178.bin"/><Relationship Id="rId14" Type="http://schemas.openxmlformats.org/officeDocument/2006/relationships/image" Target="../media/image149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wmf"/><Relationship Id="rId13" Type="http://schemas.openxmlformats.org/officeDocument/2006/relationships/oleObject" Target="../embeddings/oleObject186.bin"/><Relationship Id="rId3" Type="http://schemas.openxmlformats.org/officeDocument/2006/relationships/oleObject" Target="../embeddings/oleObject181.bin"/><Relationship Id="rId7" Type="http://schemas.openxmlformats.org/officeDocument/2006/relationships/oleObject" Target="../embeddings/oleObject183.bin"/><Relationship Id="rId12" Type="http://schemas.openxmlformats.org/officeDocument/2006/relationships/image" Target="../media/image1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151.wmf"/><Relationship Id="rId11" Type="http://schemas.openxmlformats.org/officeDocument/2006/relationships/oleObject" Target="../embeddings/oleObject185.bin"/><Relationship Id="rId5" Type="http://schemas.openxmlformats.org/officeDocument/2006/relationships/oleObject" Target="../embeddings/oleObject182.bin"/><Relationship Id="rId10" Type="http://schemas.openxmlformats.org/officeDocument/2006/relationships/image" Target="../media/image153.wmf"/><Relationship Id="rId4" Type="http://schemas.openxmlformats.org/officeDocument/2006/relationships/image" Target="../media/image150.wmf"/><Relationship Id="rId9" Type="http://schemas.openxmlformats.org/officeDocument/2006/relationships/oleObject" Target="../embeddings/oleObject184.bin"/><Relationship Id="rId14" Type="http://schemas.openxmlformats.org/officeDocument/2006/relationships/image" Target="../media/image155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wmf"/><Relationship Id="rId3" Type="http://schemas.openxmlformats.org/officeDocument/2006/relationships/oleObject" Target="../embeddings/oleObject187.bin"/><Relationship Id="rId7" Type="http://schemas.openxmlformats.org/officeDocument/2006/relationships/oleObject" Target="../embeddings/oleObject18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56.wmf"/><Relationship Id="rId5" Type="http://schemas.openxmlformats.org/officeDocument/2006/relationships/oleObject" Target="../embeddings/oleObject188.bin"/><Relationship Id="rId10" Type="http://schemas.openxmlformats.org/officeDocument/2006/relationships/image" Target="../media/image158.wmf"/><Relationship Id="rId4" Type="http://schemas.openxmlformats.org/officeDocument/2006/relationships/image" Target="../media/image148.wmf"/><Relationship Id="rId9" Type="http://schemas.openxmlformats.org/officeDocument/2006/relationships/oleObject" Target="../embeddings/oleObject19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wmf"/><Relationship Id="rId13" Type="http://schemas.openxmlformats.org/officeDocument/2006/relationships/oleObject" Target="../embeddings/oleObject196.bin"/><Relationship Id="rId18" Type="http://schemas.openxmlformats.org/officeDocument/2006/relationships/image" Target="../media/image166.wmf"/><Relationship Id="rId3" Type="http://schemas.openxmlformats.org/officeDocument/2006/relationships/oleObject" Target="../embeddings/oleObject191.bin"/><Relationship Id="rId7" Type="http://schemas.openxmlformats.org/officeDocument/2006/relationships/oleObject" Target="../embeddings/oleObject193.bin"/><Relationship Id="rId12" Type="http://schemas.openxmlformats.org/officeDocument/2006/relationships/image" Target="../media/image163.wmf"/><Relationship Id="rId17" Type="http://schemas.openxmlformats.org/officeDocument/2006/relationships/oleObject" Target="../embeddings/oleObject19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5.wmf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60.wmf"/><Relationship Id="rId11" Type="http://schemas.openxmlformats.org/officeDocument/2006/relationships/oleObject" Target="../embeddings/oleObject195.bin"/><Relationship Id="rId5" Type="http://schemas.openxmlformats.org/officeDocument/2006/relationships/oleObject" Target="../embeddings/oleObject192.bin"/><Relationship Id="rId15" Type="http://schemas.openxmlformats.org/officeDocument/2006/relationships/oleObject" Target="../embeddings/oleObject197.bin"/><Relationship Id="rId10" Type="http://schemas.openxmlformats.org/officeDocument/2006/relationships/image" Target="../media/image162.wmf"/><Relationship Id="rId4" Type="http://schemas.openxmlformats.org/officeDocument/2006/relationships/image" Target="../media/image159.wmf"/><Relationship Id="rId9" Type="http://schemas.openxmlformats.org/officeDocument/2006/relationships/oleObject" Target="../embeddings/oleObject194.bin"/><Relationship Id="rId14" Type="http://schemas.openxmlformats.org/officeDocument/2006/relationships/image" Target="../media/image16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168.wmf"/><Relationship Id="rId5" Type="http://schemas.openxmlformats.org/officeDocument/2006/relationships/oleObject" Target="../embeddings/oleObject200.bin"/><Relationship Id="rId4" Type="http://schemas.openxmlformats.org/officeDocument/2006/relationships/image" Target="../media/image167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1.wmf"/><Relationship Id="rId13" Type="http://schemas.openxmlformats.org/officeDocument/2006/relationships/oleObject" Target="../embeddings/oleObject206.bin"/><Relationship Id="rId3" Type="http://schemas.openxmlformats.org/officeDocument/2006/relationships/oleObject" Target="../embeddings/oleObject201.bin"/><Relationship Id="rId7" Type="http://schemas.openxmlformats.org/officeDocument/2006/relationships/oleObject" Target="../embeddings/oleObject203.bin"/><Relationship Id="rId12" Type="http://schemas.openxmlformats.org/officeDocument/2006/relationships/image" Target="../media/image173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5.wmf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70.wmf"/><Relationship Id="rId11" Type="http://schemas.openxmlformats.org/officeDocument/2006/relationships/oleObject" Target="../embeddings/oleObject205.bin"/><Relationship Id="rId5" Type="http://schemas.openxmlformats.org/officeDocument/2006/relationships/oleObject" Target="../embeddings/oleObject202.bin"/><Relationship Id="rId15" Type="http://schemas.openxmlformats.org/officeDocument/2006/relationships/oleObject" Target="../embeddings/oleObject207.bin"/><Relationship Id="rId10" Type="http://schemas.openxmlformats.org/officeDocument/2006/relationships/image" Target="../media/image172.wmf"/><Relationship Id="rId4" Type="http://schemas.openxmlformats.org/officeDocument/2006/relationships/image" Target="../media/image169.wmf"/><Relationship Id="rId9" Type="http://schemas.openxmlformats.org/officeDocument/2006/relationships/oleObject" Target="../embeddings/oleObject204.bin"/><Relationship Id="rId14" Type="http://schemas.openxmlformats.org/officeDocument/2006/relationships/image" Target="../media/image174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wmf"/><Relationship Id="rId13" Type="http://schemas.openxmlformats.org/officeDocument/2006/relationships/oleObject" Target="../embeddings/oleObject213.bin"/><Relationship Id="rId3" Type="http://schemas.openxmlformats.org/officeDocument/2006/relationships/oleObject" Target="../embeddings/oleObject208.bin"/><Relationship Id="rId7" Type="http://schemas.openxmlformats.org/officeDocument/2006/relationships/oleObject" Target="../embeddings/oleObject210.bin"/><Relationship Id="rId12" Type="http://schemas.openxmlformats.org/officeDocument/2006/relationships/image" Target="../media/image18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2.wmf"/><Relationship Id="rId1" Type="http://schemas.openxmlformats.org/officeDocument/2006/relationships/vmlDrawing" Target="../drawings/vmlDrawing30.vml"/><Relationship Id="rId6" Type="http://schemas.openxmlformats.org/officeDocument/2006/relationships/image" Target="../media/image177.wmf"/><Relationship Id="rId11" Type="http://schemas.openxmlformats.org/officeDocument/2006/relationships/oleObject" Target="../embeddings/oleObject212.bin"/><Relationship Id="rId5" Type="http://schemas.openxmlformats.org/officeDocument/2006/relationships/oleObject" Target="../embeddings/oleObject209.bin"/><Relationship Id="rId15" Type="http://schemas.openxmlformats.org/officeDocument/2006/relationships/oleObject" Target="../embeddings/oleObject214.bin"/><Relationship Id="rId10" Type="http://schemas.openxmlformats.org/officeDocument/2006/relationships/image" Target="../media/image179.wmf"/><Relationship Id="rId4" Type="http://schemas.openxmlformats.org/officeDocument/2006/relationships/image" Target="../media/image176.wmf"/><Relationship Id="rId9" Type="http://schemas.openxmlformats.org/officeDocument/2006/relationships/oleObject" Target="../embeddings/oleObject211.bin"/><Relationship Id="rId14" Type="http://schemas.openxmlformats.org/officeDocument/2006/relationships/image" Target="../media/image181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5.wmf"/><Relationship Id="rId13" Type="http://schemas.openxmlformats.org/officeDocument/2006/relationships/oleObject" Target="../embeddings/oleObject220.bin"/><Relationship Id="rId3" Type="http://schemas.openxmlformats.org/officeDocument/2006/relationships/oleObject" Target="../embeddings/oleObject215.bin"/><Relationship Id="rId7" Type="http://schemas.openxmlformats.org/officeDocument/2006/relationships/oleObject" Target="../embeddings/oleObject217.bin"/><Relationship Id="rId12" Type="http://schemas.openxmlformats.org/officeDocument/2006/relationships/image" Target="../media/image18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89.wmf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84.wmf"/><Relationship Id="rId11" Type="http://schemas.openxmlformats.org/officeDocument/2006/relationships/oleObject" Target="../embeddings/oleObject219.bin"/><Relationship Id="rId5" Type="http://schemas.openxmlformats.org/officeDocument/2006/relationships/oleObject" Target="../embeddings/oleObject216.bin"/><Relationship Id="rId15" Type="http://schemas.openxmlformats.org/officeDocument/2006/relationships/oleObject" Target="../embeddings/oleObject221.bin"/><Relationship Id="rId10" Type="http://schemas.openxmlformats.org/officeDocument/2006/relationships/image" Target="../media/image186.wmf"/><Relationship Id="rId4" Type="http://schemas.openxmlformats.org/officeDocument/2006/relationships/image" Target="../media/image183.wmf"/><Relationship Id="rId9" Type="http://schemas.openxmlformats.org/officeDocument/2006/relationships/oleObject" Target="../embeddings/oleObject218.bin"/><Relationship Id="rId14" Type="http://schemas.openxmlformats.org/officeDocument/2006/relationships/image" Target="../media/image18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2.wmf"/><Relationship Id="rId26" Type="http://schemas.openxmlformats.org/officeDocument/2006/relationships/image" Target="../media/image36.wmf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3.bin"/><Relationship Id="rId25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0.bin"/><Relationship Id="rId24" Type="http://schemas.openxmlformats.org/officeDocument/2006/relationships/image" Target="../media/image35.wmf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23" Type="http://schemas.openxmlformats.org/officeDocument/2006/relationships/oleObject" Target="../embeddings/oleObject36.bin"/><Relationship Id="rId28" Type="http://schemas.openxmlformats.org/officeDocument/2006/relationships/image" Target="../media/image37.wmf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Relationship Id="rId27" Type="http://schemas.openxmlformats.org/officeDocument/2006/relationships/oleObject" Target="../embeddings/oleObject3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4.bin"/><Relationship Id="rId18" Type="http://schemas.openxmlformats.org/officeDocument/2006/relationships/image" Target="../media/image30.wmf"/><Relationship Id="rId26" Type="http://schemas.openxmlformats.org/officeDocument/2006/relationships/image" Target="../media/image34.wmf"/><Relationship Id="rId3" Type="http://schemas.openxmlformats.org/officeDocument/2006/relationships/oleObject" Target="../embeddings/oleObject39.bin"/><Relationship Id="rId21" Type="http://schemas.openxmlformats.org/officeDocument/2006/relationships/oleObject" Target="../embeddings/oleObject48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6.bin"/><Relationship Id="rId25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3.bin"/><Relationship Id="rId24" Type="http://schemas.openxmlformats.org/officeDocument/2006/relationships/image" Target="../media/image33.wmf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23" Type="http://schemas.openxmlformats.org/officeDocument/2006/relationships/oleObject" Target="../embeddings/oleObject49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7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43.wmf"/><Relationship Id="rId22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60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3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55.bin"/><Relationship Id="rId24" Type="http://schemas.openxmlformats.org/officeDocument/2006/relationships/image" Target="../media/image48.wmf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1.bin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59.bin"/><Relationship Id="rId4" Type="http://schemas.openxmlformats.org/officeDocument/2006/relationships/image" Target="../media/image44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32.wmf"/><Relationship Id="rId22" Type="http://schemas.openxmlformats.org/officeDocument/2006/relationships/image" Target="../media/image4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emf"/><Relationship Id="rId13" Type="http://schemas.openxmlformats.org/officeDocument/2006/relationships/oleObject" Target="../embeddings/oleObject67.bin"/><Relationship Id="rId3" Type="http://schemas.openxmlformats.org/officeDocument/2006/relationships/oleObject" Target="../embeddings/oleObject62.bin"/><Relationship Id="rId7" Type="http://schemas.openxmlformats.org/officeDocument/2006/relationships/oleObject" Target="../embeddings/oleObject64.bin"/><Relationship Id="rId12" Type="http://schemas.openxmlformats.org/officeDocument/2006/relationships/image" Target="../media/image53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5.e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0.emf"/><Relationship Id="rId11" Type="http://schemas.openxmlformats.org/officeDocument/2006/relationships/oleObject" Target="../embeddings/oleObject66.bin"/><Relationship Id="rId5" Type="http://schemas.openxmlformats.org/officeDocument/2006/relationships/oleObject" Target="../embeddings/oleObject63.bin"/><Relationship Id="rId15" Type="http://schemas.openxmlformats.org/officeDocument/2006/relationships/oleObject" Target="../embeddings/oleObject68.bin"/><Relationship Id="rId10" Type="http://schemas.openxmlformats.org/officeDocument/2006/relationships/image" Target="../media/image52.emf"/><Relationship Id="rId4" Type="http://schemas.openxmlformats.org/officeDocument/2006/relationships/image" Target="../media/image49.emf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5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85952" y="188640"/>
            <a:ext cx="82625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VI. Reciprocal </a:t>
            </a:r>
            <a:r>
              <a:rPr lang="en-US" altLang="zh-TW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  <a:endParaRPr lang="zh-TW" altLang="zh-TW" sz="3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683568" y="908720"/>
            <a:ext cx="82076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6-1. Definition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reciprocal lattice from 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lattice</a:t>
            </a: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with periodicities           in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 space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262143"/>
              </p:ext>
            </p:extLst>
          </p:nvPr>
        </p:nvGraphicFramePr>
        <p:xfrm>
          <a:off x="4499992" y="1395700"/>
          <a:ext cx="1016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方程式" r:id="rId3" imgW="406224" imgH="228501" progId="Equation.3">
                  <p:embed/>
                </p:oleObj>
              </mc:Choice>
              <mc:Fallback>
                <p:oleObj name="方程式" r:id="rId3" imgW="406224" imgH="228501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1395700"/>
                        <a:ext cx="1016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9659574"/>
              </p:ext>
            </p:extLst>
          </p:nvPr>
        </p:nvGraphicFramePr>
        <p:xfrm>
          <a:off x="1348432" y="1998588"/>
          <a:ext cx="7112000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方程式" r:id="rId5" imgW="2844800" imgH="889000" progId="Equation.3">
                  <p:embed/>
                </p:oleObj>
              </mc:Choice>
              <mc:Fallback>
                <p:oleObj name="方程式" r:id="rId5" imgW="2844800" imgH="88900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432" y="1998588"/>
                        <a:ext cx="7112000" cy="222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1118612" y="4941168"/>
            <a:ext cx="719780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Remind what we have learned in chapter 5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Pattern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Fourier transform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diffraction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Pattern of the original pattern!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91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52"/>
          <p:cNvSpPr>
            <a:spLocks noChangeArrowheads="1"/>
          </p:cNvSpPr>
          <p:nvPr/>
        </p:nvSpPr>
        <p:spPr bwMode="auto">
          <a:xfrm>
            <a:off x="7886700" y="3263479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Line 30"/>
          <p:cNvSpPr>
            <a:spLocks noChangeShapeType="1"/>
          </p:cNvSpPr>
          <p:nvPr/>
        </p:nvSpPr>
        <p:spPr bwMode="auto">
          <a:xfrm>
            <a:off x="1331913" y="2647529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31"/>
          <p:cNvSpPr>
            <a:spLocks noChangeShapeType="1"/>
          </p:cNvSpPr>
          <p:nvPr/>
        </p:nvSpPr>
        <p:spPr bwMode="auto">
          <a:xfrm>
            <a:off x="2051050" y="2433216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32"/>
          <p:cNvSpPr>
            <a:spLocks noChangeShapeType="1"/>
          </p:cNvSpPr>
          <p:nvPr/>
        </p:nvSpPr>
        <p:spPr bwMode="auto">
          <a:xfrm>
            <a:off x="2771775" y="2215729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33"/>
          <p:cNvSpPr>
            <a:spLocks noChangeShapeType="1"/>
          </p:cNvSpPr>
          <p:nvPr/>
        </p:nvSpPr>
        <p:spPr bwMode="auto">
          <a:xfrm flipV="1">
            <a:off x="1042988" y="3584154"/>
            <a:ext cx="20891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34"/>
          <p:cNvSpPr>
            <a:spLocks noChangeShapeType="1"/>
          </p:cNvSpPr>
          <p:nvPr/>
        </p:nvSpPr>
        <p:spPr bwMode="auto">
          <a:xfrm flipV="1">
            <a:off x="1042988" y="3152354"/>
            <a:ext cx="20891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35"/>
          <p:cNvSpPr>
            <a:spLocks noChangeShapeType="1"/>
          </p:cNvSpPr>
          <p:nvPr/>
        </p:nvSpPr>
        <p:spPr bwMode="auto">
          <a:xfrm flipV="1">
            <a:off x="1042988" y="2718966"/>
            <a:ext cx="20891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36"/>
          <p:cNvSpPr>
            <a:spLocks noChangeShapeType="1"/>
          </p:cNvSpPr>
          <p:nvPr/>
        </p:nvSpPr>
        <p:spPr bwMode="auto">
          <a:xfrm flipV="1">
            <a:off x="1042988" y="2287166"/>
            <a:ext cx="20891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2051050" y="3368254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11" name="Line 38"/>
          <p:cNvSpPr>
            <a:spLocks noChangeShapeType="1"/>
          </p:cNvSpPr>
          <p:nvPr/>
        </p:nvSpPr>
        <p:spPr bwMode="auto">
          <a:xfrm flipH="1">
            <a:off x="1331913" y="3439691"/>
            <a:ext cx="71913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Line 39"/>
          <p:cNvSpPr>
            <a:spLocks noChangeShapeType="1"/>
          </p:cNvSpPr>
          <p:nvPr/>
        </p:nvSpPr>
        <p:spPr bwMode="auto">
          <a:xfrm flipV="1">
            <a:off x="2051050" y="2576091"/>
            <a:ext cx="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40"/>
          <p:cNvSpPr txBox="1">
            <a:spLocks noChangeArrowheads="1"/>
          </p:cNvSpPr>
          <p:nvPr/>
        </p:nvSpPr>
        <p:spPr bwMode="auto">
          <a:xfrm>
            <a:off x="1597025" y="3511129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4" name="Text Box 41"/>
          <p:cNvSpPr txBox="1">
            <a:spLocks noChangeArrowheads="1"/>
          </p:cNvSpPr>
          <p:nvPr/>
        </p:nvSpPr>
        <p:spPr bwMode="auto">
          <a:xfrm>
            <a:off x="2100263" y="2576091"/>
            <a:ext cx="296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5" name="Text Box 42"/>
          <p:cNvSpPr txBox="1">
            <a:spLocks noChangeArrowheads="1"/>
          </p:cNvSpPr>
          <p:nvPr/>
        </p:nvSpPr>
        <p:spPr bwMode="auto">
          <a:xfrm>
            <a:off x="454025" y="2611016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(001)</a:t>
            </a:r>
          </a:p>
        </p:txBody>
      </p:sp>
      <p:sp>
        <p:nvSpPr>
          <p:cNvPr id="16" name="Text Box 43"/>
          <p:cNvSpPr txBox="1">
            <a:spLocks noChangeArrowheads="1"/>
          </p:cNvSpPr>
          <p:nvPr/>
        </p:nvSpPr>
        <p:spPr bwMode="auto">
          <a:xfrm>
            <a:off x="468313" y="3079329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(002)</a:t>
            </a:r>
          </a:p>
        </p:txBody>
      </p:sp>
      <p:sp>
        <p:nvSpPr>
          <p:cNvPr id="17" name="Text Box 44"/>
          <p:cNvSpPr txBox="1">
            <a:spLocks noChangeArrowheads="1"/>
          </p:cNvSpPr>
          <p:nvPr/>
        </p:nvSpPr>
        <p:spPr bwMode="auto">
          <a:xfrm>
            <a:off x="323850" y="3944516"/>
            <a:ext cx="817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(00-2)</a:t>
            </a:r>
          </a:p>
        </p:txBody>
      </p:sp>
      <p:sp>
        <p:nvSpPr>
          <p:cNvPr id="18" name="Text Box 45"/>
          <p:cNvSpPr txBox="1">
            <a:spLocks noChangeArrowheads="1"/>
          </p:cNvSpPr>
          <p:nvPr/>
        </p:nvSpPr>
        <p:spPr bwMode="auto">
          <a:xfrm>
            <a:off x="958850" y="2215729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dirty="0">
                <a:latin typeface="Times New Roman" pitchFamily="18" charset="0"/>
                <a:cs typeface="Times New Roman" pitchFamily="18" charset="0"/>
              </a:rPr>
              <a:t>(100)</a:t>
            </a:r>
          </a:p>
        </p:txBody>
      </p:sp>
      <p:sp>
        <p:nvSpPr>
          <p:cNvPr id="19" name="Text Box 46"/>
          <p:cNvSpPr txBox="1">
            <a:spLocks noChangeArrowheads="1"/>
          </p:cNvSpPr>
          <p:nvPr/>
        </p:nvSpPr>
        <p:spPr bwMode="auto">
          <a:xfrm>
            <a:off x="2339975" y="1822029"/>
            <a:ext cx="817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(-100)</a:t>
            </a: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727200" y="3117429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21" name="Text Box 53"/>
          <p:cNvSpPr txBox="1">
            <a:spLocks noChangeArrowheads="1"/>
          </p:cNvSpPr>
          <p:nvPr/>
        </p:nvSpPr>
        <p:spPr bwMode="auto">
          <a:xfrm>
            <a:off x="8031163" y="3117429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graphicFrame>
        <p:nvGraphicFramePr>
          <p:cNvPr id="22" name="Object 54"/>
          <p:cNvGraphicFramePr>
            <a:graphicFrameLocks noChangeAspect="1"/>
          </p:cNvGraphicFramePr>
          <p:nvPr/>
        </p:nvGraphicFramePr>
        <p:xfrm>
          <a:off x="8096250" y="2563391"/>
          <a:ext cx="508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8" name="方程式" r:id="rId3" imgW="8123400" imgH="7716600" progId="Equation.3">
                  <p:embed/>
                </p:oleObj>
              </mc:Choice>
              <mc:Fallback>
                <p:oleObj name="方程式" r:id="rId3" imgW="8123400" imgH="7716600" progId="Equation.3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0" y="2563391"/>
                        <a:ext cx="508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55"/>
          <p:cNvGraphicFramePr>
            <a:graphicFrameLocks noChangeAspect="1"/>
          </p:cNvGraphicFramePr>
          <p:nvPr/>
        </p:nvGraphicFramePr>
        <p:xfrm>
          <a:off x="7926388" y="1987129"/>
          <a:ext cx="533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9" name="方程式" r:id="rId5" imgW="8530200" imgH="7716600" progId="Equation.3">
                  <p:embed/>
                </p:oleObj>
              </mc:Choice>
              <mc:Fallback>
                <p:oleObj name="方程式" r:id="rId5" imgW="8530200" imgH="7716600" progId="Equation.3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1987129"/>
                        <a:ext cx="533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57"/>
          <p:cNvGraphicFramePr>
            <a:graphicFrameLocks noChangeAspect="1"/>
          </p:cNvGraphicFramePr>
          <p:nvPr/>
        </p:nvGraphicFramePr>
        <p:xfrm>
          <a:off x="8142288" y="3693691"/>
          <a:ext cx="609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0" name="方程式" r:id="rId7" imgW="9750600" imgH="7716600" progId="Equation.3">
                  <p:embed/>
                </p:oleObj>
              </mc:Choice>
              <mc:Fallback>
                <p:oleObj name="方程式" r:id="rId7" imgW="9750600" imgH="7716600" progId="Equation.3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2288" y="3693691"/>
                        <a:ext cx="6096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Line 58"/>
          <p:cNvSpPr>
            <a:spLocks noChangeShapeType="1"/>
          </p:cNvSpPr>
          <p:nvPr/>
        </p:nvSpPr>
        <p:spPr bwMode="auto">
          <a:xfrm flipH="1">
            <a:off x="1547813" y="3477791"/>
            <a:ext cx="504825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Line 59"/>
          <p:cNvSpPr>
            <a:spLocks noChangeShapeType="1"/>
          </p:cNvSpPr>
          <p:nvPr/>
        </p:nvSpPr>
        <p:spPr bwMode="auto">
          <a:xfrm flipH="1">
            <a:off x="7235825" y="3333329"/>
            <a:ext cx="7239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60"/>
          <p:cNvGraphicFramePr>
            <a:graphicFrameLocks noChangeAspect="1"/>
          </p:cNvGraphicFramePr>
          <p:nvPr/>
        </p:nvGraphicFramePr>
        <p:xfrm>
          <a:off x="6516688" y="3045991"/>
          <a:ext cx="508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1" name="方程式" r:id="rId9" imgW="8123400" imgH="7716600" progId="Equation.3">
                  <p:embed/>
                </p:oleObj>
              </mc:Choice>
              <mc:Fallback>
                <p:oleObj name="方程式" r:id="rId9" imgW="8123400" imgH="7716600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3045991"/>
                        <a:ext cx="508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Line 61"/>
          <p:cNvSpPr>
            <a:spLocks noChangeShapeType="1"/>
          </p:cNvSpPr>
          <p:nvPr/>
        </p:nvSpPr>
        <p:spPr bwMode="auto">
          <a:xfrm>
            <a:off x="1331913" y="4519191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Line 62"/>
          <p:cNvSpPr>
            <a:spLocks noChangeShapeType="1"/>
          </p:cNvSpPr>
          <p:nvPr/>
        </p:nvSpPr>
        <p:spPr bwMode="auto">
          <a:xfrm>
            <a:off x="2051050" y="4304879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Line 63"/>
          <p:cNvSpPr>
            <a:spLocks noChangeShapeType="1"/>
          </p:cNvSpPr>
          <p:nvPr/>
        </p:nvSpPr>
        <p:spPr bwMode="auto">
          <a:xfrm>
            <a:off x="2771775" y="4087391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Line 64"/>
          <p:cNvSpPr>
            <a:spLocks noChangeShapeType="1"/>
          </p:cNvSpPr>
          <p:nvPr/>
        </p:nvSpPr>
        <p:spPr bwMode="auto">
          <a:xfrm flipV="1">
            <a:off x="1042988" y="5455816"/>
            <a:ext cx="20891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65"/>
          <p:cNvSpPr>
            <a:spLocks noChangeShapeType="1"/>
          </p:cNvSpPr>
          <p:nvPr/>
        </p:nvSpPr>
        <p:spPr bwMode="auto">
          <a:xfrm flipV="1">
            <a:off x="1042988" y="5024016"/>
            <a:ext cx="20891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Line 66"/>
          <p:cNvSpPr>
            <a:spLocks noChangeShapeType="1"/>
          </p:cNvSpPr>
          <p:nvPr/>
        </p:nvSpPr>
        <p:spPr bwMode="auto">
          <a:xfrm flipV="1">
            <a:off x="1042988" y="4590629"/>
            <a:ext cx="20891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Line 67"/>
          <p:cNvSpPr>
            <a:spLocks noChangeShapeType="1"/>
          </p:cNvSpPr>
          <p:nvPr/>
        </p:nvSpPr>
        <p:spPr bwMode="auto">
          <a:xfrm flipV="1">
            <a:off x="1042988" y="4158829"/>
            <a:ext cx="20891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68"/>
          <p:cNvSpPr txBox="1">
            <a:spLocks noChangeArrowheads="1"/>
          </p:cNvSpPr>
          <p:nvPr/>
        </p:nvSpPr>
        <p:spPr bwMode="auto">
          <a:xfrm>
            <a:off x="2051050" y="5239916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36" name="Line 69"/>
          <p:cNvSpPr>
            <a:spLocks noChangeShapeType="1"/>
          </p:cNvSpPr>
          <p:nvPr/>
        </p:nvSpPr>
        <p:spPr bwMode="auto">
          <a:xfrm flipH="1">
            <a:off x="1331913" y="5311354"/>
            <a:ext cx="71913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ine 70"/>
          <p:cNvSpPr>
            <a:spLocks noChangeShapeType="1"/>
          </p:cNvSpPr>
          <p:nvPr/>
        </p:nvSpPr>
        <p:spPr bwMode="auto">
          <a:xfrm flipV="1">
            <a:off x="2051050" y="4447754"/>
            <a:ext cx="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71"/>
          <p:cNvSpPr txBox="1">
            <a:spLocks noChangeArrowheads="1"/>
          </p:cNvSpPr>
          <p:nvPr/>
        </p:nvSpPr>
        <p:spPr bwMode="auto">
          <a:xfrm>
            <a:off x="1597025" y="5382791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39" name="Text Box 72"/>
          <p:cNvSpPr txBox="1">
            <a:spLocks noChangeArrowheads="1"/>
          </p:cNvSpPr>
          <p:nvPr/>
        </p:nvSpPr>
        <p:spPr bwMode="auto">
          <a:xfrm>
            <a:off x="2100263" y="4447754"/>
            <a:ext cx="296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40" name="Text Box 73"/>
          <p:cNvSpPr txBox="1">
            <a:spLocks noChangeArrowheads="1"/>
          </p:cNvSpPr>
          <p:nvPr/>
        </p:nvSpPr>
        <p:spPr bwMode="auto">
          <a:xfrm>
            <a:off x="454025" y="4482679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(001)</a:t>
            </a:r>
          </a:p>
        </p:txBody>
      </p:sp>
      <p:sp>
        <p:nvSpPr>
          <p:cNvPr id="41" name="Text Box 74"/>
          <p:cNvSpPr txBox="1">
            <a:spLocks noChangeArrowheads="1"/>
          </p:cNvSpPr>
          <p:nvPr/>
        </p:nvSpPr>
        <p:spPr bwMode="auto">
          <a:xfrm>
            <a:off x="468313" y="4950991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(002)</a:t>
            </a:r>
          </a:p>
        </p:txBody>
      </p:sp>
      <p:sp>
        <p:nvSpPr>
          <p:cNvPr id="42" name="Text Box 75"/>
          <p:cNvSpPr txBox="1">
            <a:spLocks noChangeArrowheads="1"/>
          </p:cNvSpPr>
          <p:nvPr/>
        </p:nvSpPr>
        <p:spPr bwMode="auto">
          <a:xfrm>
            <a:off x="323850" y="5816179"/>
            <a:ext cx="817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(00-2)</a:t>
            </a:r>
          </a:p>
        </p:txBody>
      </p:sp>
      <p:sp>
        <p:nvSpPr>
          <p:cNvPr id="43" name="Text Box 78"/>
          <p:cNvSpPr txBox="1">
            <a:spLocks noChangeArrowheads="1"/>
          </p:cNvSpPr>
          <p:nvPr/>
        </p:nvSpPr>
        <p:spPr bwMode="auto">
          <a:xfrm>
            <a:off x="1727200" y="4989091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44" name="Line 81"/>
          <p:cNvSpPr>
            <a:spLocks noChangeShapeType="1"/>
          </p:cNvSpPr>
          <p:nvPr/>
        </p:nvSpPr>
        <p:spPr bwMode="auto">
          <a:xfrm flipV="1">
            <a:off x="1331913" y="4414416"/>
            <a:ext cx="719137" cy="1152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Line 102"/>
          <p:cNvSpPr>
            <a:spLocks noChangeShapeType="1"/>
          </p:cNvSpPr>
          <p:nvPr/>
        </p:nvSpPr>
        <p:spPr bwMode="auto">
          <a:xfrm flipV="1">
            <a:off x="1763713" y="4269954"/>
            <a:ext cx="1008062" cy="1584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Line 103"/>
          <p:cNvSpPr>
            <a:spLocks noChangeShapeType="1"/>
          </p:cNvSpPr>
          <p:nvPr/>
        </p:nvSpPr>
        <p:spPr bwMode="auto">
          <a:xfrm flipH="1" flipV="1">
            <a:off x="1692275" y="5062116"/>
            <a:ext cx="358775" cy="2159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Line 105"/>
          <p:cNvSpPr>
            <a:spLocks noChangeShapeType="1"/>
          </p:cNvSpPr>
          <p:nvPr/>
        </p:nvSpPr>
        <p:spPr bwMode="auto">
          <a:xfrm>
            <a:off x="6732240" y="1628800"/>
            <a:ext cx="647700" cy="23749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107"/>
          <p:cNvSpPr txBox="1">
            <a:spLocks noChangeArrowheads="1"/>
          </p:cNvSpPr>
          <p:nvPr/>
        </p:nvSpPr>
        <p:spPr bwMode="auto">
          <a:xfrm>
            <a:off x="1187450" y="4593804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(101)</a:t>
            </a:r>
          </a:p>
        </p:txBody>
      </p:sp>
      <p:sp>
        <p:nvSpPr>
          <p:cNvPr id="49" name="Line 108"/>
          <p:cNvSpPr>
            <a:spLocks noChangeShapeType="1"/>
          </p:cNvSpPr>
          <p:nvPr/>
        </p:nvSpPr>
        <p:spPr bwMode="auto">
          <a:xfrm>
            <a:off x="4356100" y="2288754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Line 109"/>
          <p:cNvSpPr>
            <a:spLocks noChangeShapeType="1"/>
          </p:cNvSpPr>
          <p:nvPr/>
        </p:nvSpPr>
        <p:spPr bwMode="auto">
          <a:xfrm>
            <a:off x="5075238" y="2074441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110"/>
          <p:cNvSpPr>
            <a:spLocks noChangeShapeType="1"/>
          </p:cNvSpPr>
          <p:nvPr/>
        </p:nvSpPr>
        <p:spPr bwMode="auto">
          <a:xfrm>
            <a:off x="5795963" y="1856954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ine 111"/>
          <p:cNvSpPr>
            <a:spLocks noChangeShapeType="1"/>
          </p:cNvSpPr>
          <p:nvPr/>
        </p:nvSpPr>
        <p:spPr bwMode="auto">
          <a:xfrm flipV="1">
            <a:off x="4067175" y="3225379"/>
            <a:ext cx="20891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Line 112"/>
          <p:cNvSpPr>
            <a:spLocks noChangeShapeType="1"/>
          </p:cNvSpPr>
          <p:nvPr/>
        </p:nvSpPr>
        <p:spPr bwMode="auto">
          <a:xfrm flipV="1">
            <a:off x="4067175" y="2793579"/>
            <a:ext cx="20891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Line 113"/>
          <p:cNvSpPr>
            <a:spLocks noChangeShapeType="1"/>
          </p:cNvSpPr>
          <p:nvPr/>
        </p:nvSpPr>
        <p:spPr bwMode="auto">
          <a:xfrm flipV="1">
            <a:off x="4067175" y="2360191"/>
            <a:ext cx="20891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Line 114"/>
          <p:cNvSpPr>
            <a:spLocks noChangeShapeType="1"/>
          </p:cNvSpPr>
          <p:nvPr/>
        </p:nvSpPr>
        <p:spPr bwMode="auto">
          <a:xfrm flipV="1">
            <a:off x="4067175" y="1928391"/>
            <a:ext cx="20891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ext Box 115"/>
          <p:cNvSpPr txBox="1">
            <a:spLocks noChangeArrowheads="1"/>
          </p:cNvSpPr>
          <p:nvPr/>
        </p:nvSpPr>
        <p:spPr bwMode="auto">
          <a:xfrm>
            <a:off x="5075238" y="3009479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57" name="Line 116"/>
          <p:cNvSpPr>
            <a:spLocks noChangeShapeType="1"/>
          </p:cNvSpPr>
          <p:nvPr/>
        </p:nvSpPr>
        <p:spPr bwMode="auto">
          <a:xfrm flipH="1">
            <a:off x="4356100" y="3080916"/>
            <a:ext cx="719138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Line 117"/>
          <p:cNvSpPr>
            <a:spLocks noChangeShapeType="1"/>
          </p:cNvSpPr>
          <p:nvPr/>
        </p:nvSpPr>
        <p:spPr bwMode="auto">
          <a:xfrm flipV="1">
            <a:off x="5075238" y="2217316"/>
            <a:ext cx="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 Box 118"/>
          <p:cNvSpPr txBox="1">
            <a:spLocks noChangeArrowheads="1"/>
          </p:cNvSpPr>
          <p:nvPr/>
        </p:nvSpPr>
        <p:spPr bwMode="auto">
          <a:xfrm>
            <a:off x="4621213" y="3152354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0" name="Text Box 119"/>
          <p:cNvSpPr txBox="1">
            <a:spLocks noChangeArrowheads="1"/>
          </p:cNvSpPr>
          <p:nvPr/>
        </p:nvSpPr>
        <p:spPr bwMode="auto">
          <a:xfrm>
            <a:off x="5124450" y="2217316"/>
            <a:ext cx="296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61" name="Text Box 120"/>
          <p:cNvSpPr txBox="1">
            <a:spLocks noChangeArrowheads="1"/>
          </p:cNvSpPr>
          <p:nvPr/>
        </p:nvSpPr>
        <p:spPr bwMode="auto">
          <a:xfrm>
            <a:off x="3478213" y="2252241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(001)</a:t>
            </a:r>
          </a:p>
        </p:txBody>
      </p:sp>
      <p:sp>
        <p:nvSpPr>
          <p:cNvPr id="62" name="Text Box 121"/>
          <p:cNvSpPr txBox="1">
            <a:spLocks noChangeArrowheads="1"/>
          </p:cNvSpPr>
          <p:nvPr/>
        </p:nvSpPr>
        <p:spPr bwMode="auto">
          <a:xfrm>
            <a:off x="3492500" y="2720554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(002)</a:t>
            </a:r>
          </a:p>
        </p:txBody>
      </p:sp>
      <p:sp>
        <p:nvSpPr>
          <p:cNvPr id="63" name="Text Box 122"/>
          <p:cNvSpPr txBox="1">
            <a:spLocks noChangeArrowheads="1"/>
          </p:cNvSpPr>
          <p:nvPr/>
        </p:nvSpPr>
        <p:spPr bwMode="auto">
          <a:xfrm>
            <a:off x="3348038" y="3585741"/>
            <a:ext cx="817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(00-2)</a:t>
            </a:r>
          </a:p>
        </p:txBody>
      </p:sp>
      <p:sp>
        <p:nvSpPr>
          <p:cNvPr id="64" name="Line 124"/>
          <p:cNvSpPr>
            <a:spLocks noChangeShapeType="1"/>
          </p:cNvSpPr>
          <p:nvPr/>
        </p:nvSpPr>
        <p:spPr bwMode="auto">
          <a:xfrm flipV="1">
            <a:off x="4356100" y="2685629"/>
            <a:ext cx="720725" cy="6508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 Box 127"/>
          <p:cNvSpPr txBox="1">
            <a:spLocks noChangeArrowheads="1"/>
          </p:cNvSpPr>
          <p:nvPr/>
        </p:nvSpPr>
        <p:spPr bwMode="auto">
          <a:xfrm>
            <a:off x="5133975" y="2504654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(102)</a:t>
            </a:r>
          </a:p>
        </p:txBody>
      </p:sp>
      <p:graphicFrame>
        <p:nvGraphicFramePr>
          <p:cNvPr id="66" name="Object 128"/>
          <p:cNvGraphicFramePr>
            <a:graphicFrameLocks noChangeAspect="1"/>
          </p:cNvGraphicFramePr>
          <p:nvPr/>
        </p:nvGraphicFramePr>
        <p:xfrm>
          <a:off x="6443663" y="2563391"/>
          <a:ext cx="508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2" name="方程式" r:id="rId11" imgW="8123400" imgH="7716600" progId="Equation.3">
                  <p:embed/>
                </p:oleObj>
              </mc:Choice>
              <mc:Fallback>
                <p:oleObj name="方程式" r:id="rId11" imgW="8123400" imgH="7716600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3663" y="2563391"/>
                        <a:ext cx="508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Line 129"/>
          <p:cNvSpPr>
            <a:spLocks noChangeShapeType="1"/>
          </p:cNvSpPr>
          <p:nvPr/>
        </p:nvSpPr>
        <p:spPr bwMode="auto">
          <a:xfrm flipV="1">
            <a:off x="4643438" y="2830091"/>
            <a:ext cx="720725" cy="6508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Line 130"/>
          <p:cNvSpPr>
            <a:spLocks noChangeShapeType="1"/>
          </p:cNvSpPr>
          <p:nvPr/>
        </p:nvSpPr>
        <p:spPr bwMode="auto">
          <a:xfrm flipH="1" flipV="1">
            <a:off x="4859338" y="2830091"/>
            <a:ext cx="217487" cy="21590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9" name="Object 135"/>
          <p:cNvGraphicFramePr>
            <a:graphicFrameLocks noChangeAspect="1"/>
          </p:cNvGraphicFramePr>
          <p:nvPr/>
        </p:nvGraphicFramePr>
        <p:xfrm>
          <a:off x="6372225" y="2109366"/>
          <a:ext cx="508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3" name="方程式" r:id="rId13" imgW="8123400" imgH="7716600" progId="Equation.3">
                  <p:embed/>
                </p:oleObj>
              </mc:Choice>
              <mc:Fallback>
                <p:oleObj name="方程式" r:id="rId13" imgW="8123400" imgH="7716600" progId="Equation.3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109366"/>
                        <a:ext cx="508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" name="Line 136"/>
          <p:cNvSpPr>
            <a:spLocks noChangeShapeType="1"/>
          </p:cNvSpPr>
          <p:nvPr/>
        </p:nvSpPr>
        <p:spPr bwMode="auto">
          <a:xfrm>
            <a:off x="4356100" y="4231854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Line 137"/>
          <p:cNvSpPr>
            <a:spLocks noChangeShapeType="1"/>
          </p:cNvSpPr>
          <p:nvPr/>
        </p:nvSpPr>
        <p:spPr bwMode="auto">
          <a:xfrm>
            <a:off x="5075238" y="4017541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Line 138"/>
          <p:cNvSpPr>
            <a:spLocks noChangeShapeType="1"/>
          </p:cNvSpPr>
          <p:nvPr/>
        </p:nvSpPr>
        <p:spPr bwMode="auto">
          <a:xfrm>
            <a:off x="5795963" y="3800054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Line 139"/>
          <p:cNvSpPr>
            <a:spLocks noChangeShapeType="1"/>
          </p:cNvSpPr>
          <p:nvPr/>
        </p:nvSpPr>
        <p:spPr bwMode="auto">
          <a:xfrm flipV="1">
            <a:off x="4067175" y="5168479"/>
            <a:ext cx="20891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Line 140"/>
          <p:cNvSpPr>
            <a:spLocks noChangeShapeType="1"/>
          </p:cNvSpPr>
          <p:nvPr/>
        </p:nvSpPr>
        <p:spPr bwMode="auto">
          <a:xfrm flipV="1">
            <a:off x="4067175" y="4736679"/>
            <a:ext cx="208915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Line 141"/>
          <p:cNvSpPr>
            <a:spLocks noChangeShapeType="1"/>
          </p:cNvSpPr>
          <p:nvPr/>
        </p:nvSpPr>
        <p:spPr bwMode="auto">
          <a:xfrm flipV="1">
            <a:off x="4067175" y="4303291"/>
            <a:ext cx="20891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Line 142"/>
          <p:cNvSpPr>
            <a:spLocks noChangeShapeType="1"/>
          </p:cNvSpPr>
          <p:nvPr/>
        </p:nvSpPr>
        <p:spPr bwMode="auto">
          <a:xfrm flipV="1">
            <a:off x="4067175" y="3871491"/>
            <a:ext cx="208915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 Box 143"/>
          <p:cNvSpPr txBox="1">
            <a:spLocks noChangeArrowheads="1"/>
          </p:cNvSpPr>
          <p:nvPr/>
        </p:nvSpPr>
        <p:spPr bwMode="auto">
          <a:xfrm>
            <a:off x="5067300" y="4233441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78" name="Line 144"/>
          <p:cNvSpPr>
            <a:spLocks noChangeShapeType="1"/>
          </p:cNvSpPr>
          <p:nvPr/>
        </p:nvSpPr>
        <p:spPr bwMode="auto">
          <a:xfrm flipH="1">
            <a:off x="4356100" y="4593804"/>
            <a:ext cx="719138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Line 145"/>
          <p:cNvSpPr>
            <a:spLocks noChangeShapeType="1"/>
          </p:cNvSpPr>
          <p:nvPr/>
        </p:nvSpPr>
        <p:spPr bwMode="auto">
          <a:xfrm flipV="1">
            <a:off x="5075238" y="3730204"/>
            <a:ext cx="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 Box 146"/>
          <p:cNvSpPr txBox="1">
            <a:spLocks noChangeArrowheads="1"/>
          </p:cNvSpPr>
          <p:nvPr/>
        </p:nvSpPr>
        <p:spPr bwMode="auto">
          <a:xfrm>
            <a:off x="4572000" y="4341391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81" name="Text Box 147"/>
          <p:cNvSpPr txBox="1">
            <a:spLocks noChangeArrowheads="1"/>
          </p:cNvSpPr>
          <p:nvPr/>
        </p:nvSpPr>
        <p:spPr bwMode="auto">
          <a:xfrm>
            <a:off x="5124450" y="3730204"/>
            <a:ext cx="296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82" name="Text Box 148"/>
          <p:cNvSpPr txBox="1">
            <a:spLocks noChangeArrowheads="1"/>
          </p:cNvSpPr>
          <p:nvPr/>
        </p:nvSpPr>
        <p:spPr bwMode="auto">
          <a:xfrm>
            <a:off x="3478213" y="4195341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(002)</a:t>
            </a:r>
          </a:p>
        </p:txBody>
      </p:sp>
      <p:sp>
        <p:nvSpPr>
          <p:cNvPr id="83" name="Text Box 149"/>
          <p:cNvSpPr txBox="1">
            <a:spLocks noChangeArrowheads="1"/>
          </p:cNvSpPr>
          <p:nvPr/>
        </p:nvSpPr>
        <p:spPr bwMode="auto">
          <a:xfrm>
            <a:off x="3419475" y="5097041"/>
            <a:ext cx="733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(002)</a:t>
            </a:r>
          </a:p>
        </p:txBody>
      </p:sp>
      <p:sp>
        <p:nvSpPr>
          <p:cNvPr id="84" name="Text Box 150"/>
          <p:cNvSpPr txBox="1">
            <a:spLocks noChangeArrowheads="1"/>
          </p:cNvSpPr>
          <p:nvPr/>
        </p:nvSpPr>
        <p:spPr bwMode="auto">
          <a:xfrm>
            <a:off x="3348038" y="5528841"/>
            <a:ext cx="8175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(00-1)</a:t>
            </a:r>
          </a:p>
        </p:txBody>
      </p:sp>
      <p:sp>
        <p:nvSpPr>
          <p:cNvPr id="85" name="Line 155"/>
          <p:cNvSpPr>
            <a:spLocks noChangeShapeType="1"/>
          </p:cNvSpPr>
          <p:nvPr/>
        </p:nvSpPr>
        <p:spPr bwMode="auto">
          <a:xfrm>
            <a:off x="4356100" y="4774779"/>
            <a:ext cx="720725" cy="7191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Line 156"/>
          <p:cNvSpPr>
            <a:spLocks noChangeShapeType="1"/>
          </p:cNvSpPr>
          <p:nvPr/>
        </p:nvSpPr>
        <p:spPr bwMode="auto">
          <a:xfrm>
            <a:off x="4859338" y="4342979"/>
            <a:ext cx="720725" cy="7191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 Box 158"/>
          <p:cNvSpPr txBox="1">
            <a:spLocks noChangeArrowheads="1"/>
          </p:cNvSpPr>
          <p:nvPr/>
        </p:nvSpPr>
        <p:spPr bwMode="auto">
          <a:xfrm>
            <a:off x="5003800" y="5457404"/>
            <a:ext cx="817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>
                <a:latin typeface="Times New Roman" pitchFamily="18" charset="0"/>
                <a:cs typeface="Times New Roman" pitchFamily="18" charset="0"/>
              </a:rPr>
              <a:t>(10-1)</a:t>
            </a:r>
          </a:p>
        </p:txBody>
      </p:sp>
      <p:sp>
        <p:nvSpPr>
          <p:cNvPr id="88" name="Line 162"/>
          <p:cNvSpPr>
            <a:spLocks noChangeShapeType="1"/>
          </p:cNvSpPr>
          <p:nvPr/>
        </p:nvSpPr>
        <p:spPr bwMode="auto">
          <a:xfrm>
            <a:off x="7019925" y="3838154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Line 171"/>
          <p:cNvSpPr>
            <a:spLocks noChangeShapeType="1"/>
          </p:cNvSpPr>
          <p:nvPr/>
        </p:nvSpPr>
        <p:spPr bwMode="auto">
          <a:xfrm flipH="1" flipV="1">
            <a:off x="1835150" y="2685629"/>
            <a:ext cx="215900" cy="79057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Line 172"/>
          <p:cNvSpPr>
            <a:spLocks noChangeShapeType="1"/>
          </p:cNvSpPr>
          <p:nvPr/>
        </p:nvSpPr>
        <p:spPr bwMode="auto">
          <a:xfrm flipH="1" flipV="1">
            <a:off x="7812088" y="2830091"/>
            <a:ext cx="144462" cy="50165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1" name="Line 174"/>
          <p:cNvSpPr>
            <a:spLocks noChangeShapeType="1"/>
          </p:cNvSpPr>
          <p:nvPr/>
        </p:nvSpPr>
        <p:spPr bwMode="auto">
          <a:xfrm flipH="1">
            <a:off x="7380288" y="3333329"/>
            <a:ext cx="576262" cy="50482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" name="Line 175"/>
          <p:cNvSpPr>
            <a:spLocks noChangeShapeType="1"/>
          </p:cNvSpPr>
          <p:nvPr/>
        </p:nvSpPr>
        <p:spPr bwMode="auto">
          <a:xfrm flipH="1" flipV="1">
            <a:off x="7092950" y="2830091"/>
            <a:ext cx="863600" cy="503238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" name="Line 176"/>
          <p:cNvSpPr>
            <a:spLocks noChangeShapeType="1"/>
          </p:cNvSpPr>
          <p:nvPr/>
        </p:nvSpPr>
        <p:spPr bwMode="auto">
          <a:xfrm flipH="1" flipV="1">
            <a:off x="6948488" y="2325266"/>
            <a:ext cx="1008062" cy="1008063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4" name="Line 178"/>
          <p:cNvSpPr>
            <a:spLocks noChangeShapeType="1"/>
          </p:cNvSpPr>
          <p:nvPr/>
        </p:nvSpPr>
        <p:spPr bwMode="auto">
          <a:xfrm flipH="1" flipV="1">
            <a:off x="7667625" y="2328441"/>
            <a:ext cx="144463" cy="50165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" name="Line 179"/>
          <p:cNvSpPr>
            <a:spLocks noChangeShapeType="1"/>
          </p:cNvSpPr>
          <p:nvPr/>
        </p:nvSpPr>
        <p:spPr bwMode="auto">
          <a:xfrm flipH="1" flipV="1">
            <a:off x="7956550" y="3336504"/>
            <a:ext cx="144463" cy="50165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" name="Line 180"/>
          <p:cNvSpPr>
            <a:spLocks noChangeShapeType="1"/>
          </p:cNvSpPr>
          <p:nvPr/>
        </p:nvSpPr>
        <p:spPr bwMode="auto">
          <a:xfrm flipH="1">
            <a:off x="4787900" y="4628729"/>
            <a:ext cx="288925" cy="288925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Line 181"/>
          <p:cNvSpPr>
            <a:spLocks noChangeShapeType="1"/>
          </p:cNvSpPr>
          <p:nvPr/>
        </p:nvSpPr>
        <p:spPr bwMode="auto">
          <a:xfrm>
            <a:off x="6732588" y="2325266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Line 182"/>
          <p:cNvSpPr>
            <a:spLocks noChangeShapeType="1"/>
          </p:cNvSpPr>
          <p:nvPr/>
        </p:nvSpPr>
        <p:spPr bwMode="auto">
          <a:xfrm>
            <a:off x="6877050" y="2830091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9" name="Object 183"/>
          <p:cNvGraphicFramePr>
            <a:graphicFrameLocks noChangeAspect="1"/>
          </p:cNvGraphicFramePr>
          <p:nvPr/>
        </p:nvGraphicFramePr>
        <p:xfrm>
          <a:off x="6626225" y="3642891"/>
          <a:ext cx="609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方程式" r:id="rId15" imgW="9750600" imgH="7716600" progId="Equation.3">
                  <p:embed/>
                </p:oleObj>
              </mc:Choice>
              <mc:Fallback>
                <p:oleObj name="方程式" r:id="rId15" imgW="9750600" imgH="7716600" progId="Equation.3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6225" y="3642891"/>
                        <a:ext cx="6096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Freeform 186"/>
          <p:cNvSpPr>
            <a:spLocks/>
          </p:cNvSpPr>
          <p:nvPr/>
        </p:nvSpPr>
        <p:spPr bwMode="auto">
          <a:xfrm>
            <a:off x="6299200" y="4701754"/>
            <a:ext cx="720725" cy="1081087"/>
          </a:xfrm>
          <a:custGeom>
            <a:avLst/>
            <a:gdLst>
              <a:gd name="T0" fmla="*/ 0 w 454"/>
              <a:gd name="T1" fmla="*/ 136 h 681"/>
              <a:gd name="T2" fmla="*/ 454 w 454"/>
              <a:gd name="T3" fmla="*/ 0 h 681"/>
              <a:gd name="T4" fmla="*/ 454 w 454"/>
              <a:gd name="T5" fmla="*/ 544 h 681"/>
              <a:gd name="T6" fmla="*/ 0 w 454"/>
              <a:gd name="T7" fmla="*/ 681 h 681"/>
              <a:gd name="T8" fmla="*/ 0 w 454"/>
              <a:gd name="T9" fmla="*/ 136 h 68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54"/>
              <a:gd name="T16" fmla="*/ 0 h 681"/>
              <a:gd name="T17" fmla="*/ 454 w 454"/>
              <a:gd name="T18" fmla="*/ 681 h 68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54" h="681">
                <a:moveTo>
                  <a:pt x="0" y="136"/>
                </a:moveTo>
                <a:lnTo>
                  <a:pt x="454" y="0"/>
                </a:lnTo>
                <a:lnTo>
                  <a:pt x="454" y="544"/>
                </a:lnTo>
                <a:lnTo>
                  <a:pt x="0" y="681"/>
                </a:lnTo>
                <a:lnTo>
                  <a:pt x="0" y="136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Freeform 188"/>
          <p:cNvSpPr>
            <a:spLocks/>
          </p:cNvSpPr>
          <p:nvPr/>
        </p:nvSpPr>
        <p:spPr bwMode="auto">
          <a:xfrm>
            <a:off x="7956550" y="4917654"/>
            <a:ext cx="863600" cy="504825"/>
          </a:xfrm>
          <a:custGeom>
            <a:avLst/>
            <a:gdLst>
              <a:gd name="T0" fmla="*/ 0 w 544"/>
              <a:gd name="T1" fmla="*/ 0 h 318"/>
              <a:gd name="T2" fmla="*/ 453 w 544"/>
              <a:gd name="T3" fmla="*/ 0 h 318"/>
              <a:gd name="T4" fmla="*/ 544 w 544"/>
              <a:gd name="T5" fmla="*/ 318 h 318"/>
              <a:gd name="T6" fmla="*/ 91 w 544"/>
              <a:gd name="T7" fmla="*/ 318 h 318"/>
              <a:gd name="T8" fmla="*/ 0 w 544"/>
              <a:gd name="T9" fmla="*/ 0 h 3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44"/>
              <a:gd name="T16" fmla="*/ 0 h 318"/>
              <a:gd name="T17" fmla="*/ 544 w 544"/>
              <a:gd name="T18" fmla="*/ 318 h 3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44" h="318">
                <a:moveTo>
                  <a:pt x="0" y="0"/>
                </a:moveTo>
                <a:lnTo>
                  <a:pt x="453" y="0"/>
                </a:lnTo>
                <a:lnTo>
                  <a:pt x="544" y="318"/>
                </a:lnTo>
                <a:lnTo>
                  <a:pt x="91" y="318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Line 189"/>
          <p:cNvSpPr>
            <a:spLocks noChangeShapeType="1"/>
          </p:cNvSpPr>
          <p:nvPr/>
        </p:nvSpPr>
        <p:spPr bwMode="auto">
          <a:xfrm>
            <a:off x="7308850" y="5206579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 Box 190"/>
          <p:cNvSpPr txBox="1">
            <a:spLocks noChangeArrowheads="1"/>
          </p:cNvSpPr>
          <p:nvPr/>
        </p:nvSpPr>
        <p:spPr bwMode="auto">
          <a:xfrm>
            <a:off x="8388350" y="5062116"/>
            <a:ext cx="450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*</a:t>
            </a:r>
          </a:p>
        </p:txBody>
      </p:sp>
      <p:sp>
        <p:nvSpPr>
          <p:cNvPr id="104" name="Text Box 191"/>
          <p:cNvSpPr txBox="1">
            <a:spLocks noChangeArrowheads="1"/>
          </p:cNvSpPr>
          <p:nvPr/>
        </p:nvSpPr>
        <p:spPr bwMode="auto">
          <a:xfrm>
            <a:off x="6696075" y="5241504"/>
            <a:ext cx="32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</a:p>
        </p:txBody>
      </p:sp>
      <p:sp>
        <p:nvSpPr>
          <p:cNvPr id="105" name="Line 192"/>
          <p:cNvSpPr>
            <a:spLocks noChangeShapeType="1"/>
          </p:cNvSpPr>
          <p:nvPr/>
        </p:nvSpPr>
        <p:spPr bwMode="auto">
          <a:xfrm flipH="1">
            <a:off x="6300788" y="5566941"/>
            <a:ext cx="719137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Line 193"/>
          <p:cNvSpPr>
            <a:spLocks noChangeShapeType="1"/>
          </p:cNvSpPr>
          <p:nvPr/>
        </p:nvSpPr>
        <p:spPr bwMode="auto">
          <a:xfrm flipV="1">
            <a:off x="7019925" y="4701754"/>
            <a:ext cx="0" cy="86518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 Box 194"/>
          <p:cNvSpPr txBox="1">
            <a:spLocks noChangeArrowheads="1"/>
          </p:cNvSpPr>
          <p:nvPr/>
        </p:nvSpPr>
        <p:spPr bwMode="auto">
          <a:xfrm>
            <a:off x="6588125" y="5566941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08" name="Text Box 195"/>
          <p:cNvSpPr txBox="1">
            <a:spLocks noChangeArrowheads="1"/>
          </p:cNvSpPr>
          <p:nvPr/>
        </p:nvSpPr>
        <p:spPr bwMode="auto">
          <a:xfrm>
            <a:off x="7018338" y="4558879"/>
            <a:ext cx="2872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09" name="Text Box 196"/>
          <p:cNvSpPr txBox="1">
            <a:spLocks noChangeArrowheads="1"/>
          </p:cNvSpPr>
          <p:nvPr/>
        </p:nvSpPr>
        <p:spPr bwMode="auto">
          <a:xfrm>
            <a:off x="8264525" y="5335166"/>
            <a:ext cx="4154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1">
                <a:latin typeface="Times New Roman" pitchFamily="18" charset="0"/>
                <a:cs typeface="Times New Roman" pitchFamily="18" charset="0"/>
              </a:rPr>
              <a:t>a*</a:t>
            </a:r>
          </a:p>
        </p:txBody>
      </p:sp>
      <p:sp>
        <p:nvSpPr>
          <p:cNvPr id="110" name="Text Box 197"/>
          <p:cNvSpPr txBox="1">
            <a:spLocks noChangeArrowheads="1"/>
          </p:cNvSpPr>
          <p:nvPr/>
        </p:nvSpPr>
        <p:spPr bwMode="auto">
          <a:xfrm>
            <a:off x="8604250" y="4485854"/>
            <a:ext cx="4026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b="1" i="1">
                <a:latin typeface="Times New Roman" pitchFamily="18" charset="0"/>
                <a:cs typeface="Times New Roman" pitchFamily="18" charset="0"/>
              </a:rPr>
              <a:t>c*</a:t>
            </a:r>
          </a:p>
        </p:txBody>
      </p:sp>
      <p:sp>
        <p:nvSpPr>
          <p:cNvPr id="111" name="Line 198"/>
          <p:cNvSpPr>
            <a:spLocks noChangeShapeType="1"/>
          </p:cNvSpPr>
          <p:nvPr/>
        </p:nvSpPr>
        <p:spPr bwMode="auto">
          <a:xfrm flipH="1">
            <a:off x="8101013" y="5422479"/>
            <a:ext cx="719137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Line 199"/>
          <p:cNvSpPr>
            <a:spLocks noChangeShapeType="1"/>
          </p:cNvSpPr>
          <p:nvPr/>
        </p:nvSpPr>
        <p:spPr bwMode="auto">
          <a:xfrm flipH="1" flipV="1">
            <a:off x="8675688" y="4917654"/>
            <a:ext cx="144462" cy="50482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3" name="Object 201"/>
          <p:cNvGraphicFramePr>
            <a:graphicFrameLocks noChangeAspect="1"/>
          </p:cNvGraphicFramePr>
          <p:nvPr/>
        </p:nvGraphicFramePr>
        <p:xfrm>
          <a:off x="6719888" y="5925444"/>
          <a:ext cx="2235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5" name="方程式" r:id="rId17" imgW="35785800" imgH="7716600" progId="Equation.3">
                  <p:embed/>
                </p:oleObj>
              </mc:Choice>
              <mc:Fallback>
                <p:oleObj name="方程式" r:id="rId17" imgW="35785800" imgH="7716600" progId="Equation.3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9888" y="5925444"/>
                        <a:ext cx="2235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" name="矩形 113"/>
          <p:cNvSpPr/>
          <p:nvPr/>
        </p:nvSpPr>
        <p:spPr>
          <a:xfrm>
            <a:off x="467544" y="260648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Example: a monoclinic crystal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Reciprocal lattice (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 and 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*) on the plane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containing 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vectors.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         (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is out of the plane)</a:t>
            </a:r>
            <a:endParaRPr lang="zh-TW" alt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Line 38"/>
          <p:cNvSpPr>
            <a:spLocks noChangeShapeType="1"/>
          </p:cNvSpPr>
          <p:nvPr/>
        </p:nvSpPr>
        <p:spPr bwMode="auto">
          <a:xfrm flipH="1">
            <a:off x="7308304" y="1196256"/>
            <a:ext cx="719137" cy="2159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Line 39"/>
          <p:cNvSpPr>
            <a:spLocks noChangeShapeType="1"/>
          </p:cNvSpPr>
          <p:nvPr/>
        </p:nvSpPr>
        <p:spPr bwMode="auto">
          <a:xfrm flipV="1">
            <a:off x="8027441" y="332656"/>
            <a:ext cx="0" cy="863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 Box 40"/>
          <p:cNvSpPr txBox="1">
            <a:spLocks noChangeArrowheads="1"/>
          </p:cNvSpPr>
          <p:nvPr/>
        </p:nvSpPr>
        <p:spPr bwMode="auto">
          <a:xfrm>
            <a:off x="7573416" y="1267694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18" name="Text Box 41"/>
          <p:cNvSpPr txBox="1">
            <a:spLocks noChangeArrowheads="1"/>
          </p:cNvSpPr>
          <p:nvPr/>
        </p:nvSpPr>
        <p:spPr bwMode="auto">
          <a:xfrm>
            <a:off x="8076654" y="332656"/>
            <a:ext cx="296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9" name="橢圓 118"/>
          <p:cNvSpPr/>
          <p:nvPr/>
        </p:nvSpPr>
        <p:spPr>
          <a:xfrm>
            <a:off x="7992784" y="1160513"/>
            <a:ext cx="72008" cy="72008"/>
          </a:xfrm>
          <a:prstGeom prst="ellipse">
            <a:avLst/>
          </a:prstGeom>
          <a:solidFill>
            <a:srgbClr val="FF0000"/>
          </a:solidFill>
          <a:ln w="222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0" name="Text Box 40"/>
          <p:cNvSpPr txBox="1">
            <a:spLocks noChangeArrowheads="1"/>
          </p:cNvSpPr>
          <p:nvPr/>
        </p:nvSpPr>
        <p:spPr bwMode="auto">
          <a:xfrm>
            <a:off x="8077274" y="979662"/>
            <a:ext cx="311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altLang="zh-TW" sz="2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矩形 120"/>
          <p:cNvSpPr/>
          <p:nvPr/>
        </p:nvSpPr>
        <p:spPr>
          <a:xfrm>
            <a:off x="2051720" y="6279703"/>
            <a:ext cx="4536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2D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form a 3-D reciprocal lattice</a:t>
            </a:r>
          </a:p>
        </p:txBody>
      </p:sp>
    </p:spTree>
    <p:extLst>
      <p:ext uri="{BB962C8B-B14F-4D97-AF65-F5344CB8AC3E}">
        <p14:creationId xmlns:p14="http://schemas.microsoft.com/office/powerpoint/2010/main" val="158846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811258"/>
              </p:ext>
            </p:extLst>
          </p:nvPr>
        </p:nvGraphicFramePr>
        <p:xfrm>
          <a:off x="2524671" y="839689"/>
          <a:ext cx="391953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Equation" r:id="rId3" imgW="1688367" imgH="241195" progId="Equation.3">
                  <p:embed/>
                </p:oleObj>
              </mc:Choice>
              <mc:Fallback>
                <p:oleObj name="Equation" r:id="rId3" imgW="1688367" imgH="241195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671" y="839689"/>
                        <a:ext cx="3919537" cy="573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09705"/>
              </p:ext>
            </p:extLst>
          </p:nvPr>
        </p:nvGraphicFramePr>
        <p:xfrm>
          <a:off x="1115616" y="1681559"/>
          <a:ext cx="7723188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5" imgW="2971800" imgH="241300" progId="Equation.3">
                  <p:embed/>
                </p:oleObj>
              </mc:Choice>
              <mc:Fallback>
                <p:oleObj name="Equation" r:id="rId5" imgW="2971800" imgH="2413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681559"/>
                        <a:ext cx="7723188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022170" y="209327"/>
            <a:ext cx="47820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Lattice point in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reciprocal space</a:t>
            </a: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0890652"/>
              </p:ext>
            </p:extLst>
          </p:nvPr>
        </p:nvGraphicFramePr>
        <p:xfrm>
          <a:off x="2915816" y="3769791"/>
          <a:ext cx="2973388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7" imgW="1155700" imgH="228600" progId="Equation.3">
                  <p:embed/>
                </p:oleObj>
              </mc:Choice>
              <mc:Fallback>
                <p:oleObj name="Equation" r:id="rId7" imgW="1155700" imgH="22860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3769791"/>
                        <a:ext cx="2973388" cy="595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2411760" y="3265820"/>
            <a:ext cx="40254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Lattice points in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real space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4283968" y="2185615"/>
            <a:ext cx="216024" cy="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3131840" y="2185615"/>
            <a:ext cx="216024" cy="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>
            <a:off x="5364088" y="2185615"/>
            <a:ext cx="216024" cy="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 bwMode="auto">
          <a:xfrm>
            <a:off x="3779912" y="2329631"/>
            <a:ext cx="12009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Integer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直線單箭頭接點 14"/>
          <p:cNvCxnSpPr/>
          <p:nvPr/>
        </p:nvCxnSpPr>
        <p:spPr>
          <a:xfrm>
            <a:off x="3347864" y="2276872"/>
            <a:ext cx="432048" cy="14401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 flipH="1">
            <a:off x="4355976" y="2204864"/>
            <a:ext cx="72008" cy="28803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單箭頭接點 18"/>
          <p:cNvCxnSpPr/>
          <p:nvPr/>
        </p:nvCxnSpPr>
        <p:spPr>
          <a:xfrm flipH="1">
            <a:off x="4932040" y="2204864"/>
            <a:ext cx="504056" cy="28803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5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57837" y="836712"/>
            <a:ext cx="642034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Relationships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between </a:t>
            </a:r>
            <a:r>
              <a:rPr lang="en-US" altLang="zh-TW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zh-TW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zh-TW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and </a:t>
            </a:r>
            <a:r>
              <a:rPr lang="en-US" altLang="zh-TW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altLang="zh-TW" sz="28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zh-TW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8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r>
              <a:rPr lang="en-US" altLang="zh-TW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8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Monoclinic: plane  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y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-axis (</a:t>
            </a:r>
            <a:r>
              <a:rPr lang="en-US" altLang="zh-TW" sz="28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endParaRPr lang="en-US" altLang="zh-TW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rot="1200000" flipH="1" flipV="1">
            <a:off x="7345560" y="3509350"/>
            <a:ext cx="11525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V="1">
            <a:off x="7380312" y="2304144"/>
            <a:ext cx="0" cy="10080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195890" y="3597231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 i="1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020272" y="2232136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 i="1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596088" y="2732043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 i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TW" sz="2400" b="1" i="1" baseline="30000">
                <a:latin typeface="Times New Roman" pitchFamily="18" charset="0"/>
                <a:cs typeface="Times New Roman" pitchFamily="18" charset="0"/>
              </a:rPr>
              <a:t>*</a:t>
            </a:r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rot="1200000" flipV="1">
            <a:off x="7544894" y="2621077"/>
            <a:ext cx="0" cy="7207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13"/>
          <p:cNvSpPr>
            <a:spLocks noChangeShapeType="1"/>
          </p:cNvSpPr>
          <p:nvPr/>
        </p:nvSpPr>
        <p:spPr bwMode="auto">
          <a:xfrm>
            <a:off x="7452444" y="3167868"/>
            <a:ext cx="2159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 flipH="1">
            <a:off x="7596138" y="3240893"/>
            <a:ext cx="72206" cy="19400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7307982" y="2520168"/>
            <a:ext cx="3449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rot="1200000" flipH="1" flipV="1">
            <a:off x="7380188" y="2501238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V="1">
            <a:off x="8459688" y="2736192"/>
            <a:ext cx="744" cy="93605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 flipV="1">
            <a:off x="7884368" y="2592176"/>
            <a:ext cx="288032" cy="86409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7884368" y="3066615"/>
            <a:ext cx="646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</a:rPr>
              <a:t>001</a:t>
            </a:r>
          </a:p>
        </p:txBody>
      </p:sp>
      <p:graphicFrame>
        <p:nvGraphicFramePr>
          <p:cNvPr id="1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223229"/>
              </p:ext>
            </p:extLst>
          </p:nvPr>
        </p:nvGraphicFramePr>
        <p:xfrm>
          <a:off x="827088" y="2037041"/>
          <a:ext cx="5689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2" name="方程式" r:id="rId3" imgW="91110600" imgH="6496200" progId="Equation.3">
                  <p:embed/>
                </p:oleObj>
              </mc:Choice>
              <mc:Fallback>
                <p:oleObj name="方程式" r:id="rId3" imgW="91110600" imgH="64962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037041"/>
                        <a:ext cx="5689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749494"/>
              </p:ext>
            </p:extLst>
          </p:nvPr>
        </p:nvGraphicFramePr>
        <p:xfrm>
          <a:off x="882650" y="2495829"/>
          <a:ext cx="1168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3" name="方程式" r:id="rId5" imgW="18700200" imgH="6496200" progId="Equation.3">
                  <p:embed/>
                </p:oleObj>
              </mc:Choice>
              <mc:Fallback>
                <p:oleObj name="方程式" r:id="rId5" imgW="18700200" imgH="649620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2495829"/>
                        <a:ext cx="1168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755650" y="2852936"/>
            <a:ext cx="15863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dirty="0">
                <a:latin typeface="Times New Roman" pitchFamily="18" charset="0"/>
                <a:cs typeface="Times New Roman" pitchFamily="18" charset="0"/>
              </a:rPr>
              <a:t>Similarly,</a:t>
            </a:r>
          </a:p>
        </p:txBody>
      </p:sp>
      <p:graphicFrame>
        <p:nvGraphicFramePr>
          <p:cNvPr id="19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0108130"/>
              </p:ext>
            </p:extLst>
          </p:nvPr>
        </p:nvGraphicFramePr>
        <p:xfrm>
          <a:off x="2555875" y="2876829"/>
          <a:ext cx="421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方程式" r:id="rId7" imgW="67516200" imgH="7309800" progId="Equation.3">
                  <p:embed/>
                </p:oleObj>
              </mc:Choice>
              <mc:Fallback>
                <p:oleObj name="方程式" r:id="rId7" imgW="67516200" imgH="73098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2876829"/>
                        <a:ext cx="4216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9684946"/>
              </p:ext>
            </p:extLst>
          </p:nvPr>
        </p:nvGraphicFramePr>
        <p:xfrm>
          <a:off x="2555875" y="3359112"/>
          <a:ext cx="4216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5" name="方程式" r:id="rId9" imgW="67516200" imgH="7309800" progId="Equation.3">
                  <p:embed/>
                </p:oleObj>
              </mc:Choice>
              <mc:Fallback>
                <p:oleObj name="方程式" r:id="rId9" imgW="67516200" imgH="730980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3359112"/>
                        <a:ext cx="42164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755650" y="4077072"/>
            <a:ext cx="5892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zh-TW" sz="2400" b="1" i="1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|</a:t>
            </a:r>
            <a:r>
              <a:rPr lang="en-US" altLang="zh-TW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baseline="30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|</a:t>
            </a:r>
            <a:r>
              <a:rPr lang="en-US" altLang="zh-TW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cos</a:t>
            </a:r>
            <a:r>
              <a:rPr lang="en-US" altLang="zh-TW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|</a:t>
            </a:r>
            <a:r>
              <a:rPr lang="en-US" altLang="zh-TW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| = 1/</a:t>
            </a:r>
            <a:r>
              <a:rPr lang="en-US" altLang="zh-TW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001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cos</a:t>
            </a:r>
            <a:r>
              <a:rPr lang="en-US" altLang="zh-TW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altLang="zh-TW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</a:t>
            </a:r>
            <a:r>
              <a:rPr lang="en-US" altLang="zh-TW" sz="2400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001</a:t>
            </a:r>
          </a:p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1</a:t>
            </a:r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7089671" y="1743199"/>
            <a:ext cx="12987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n-US" altLang="zh-TW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/>
              </a:rPr>
              <a:t>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7020272" y="3071080"/>
            <a:ext cx="338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altLang="zh-TW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橢圓 23"/>
          <p:cNvSpPr/>
          <p:nvPr/>
        </p:nvSpPr>
        <p:spPr>
          <a:xfrm>
            <a:off x="7380312" y="3312256"/>
            <a:ext cx="45719" cy="72008"/>
          </a:xfrm>
          <a:prstGeom prst="ellipse">
            <a:avLst/>
          </a:prstGeom>
          <a:solidFill>
            <a:srgbClr val="FF0000"/>
          </a:solidFill>
          <a:ln w="22225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5" name="物件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4047255"/>
              </p:ext>
            </p:extLst>
          </p:nvPr>
        </p:nvGraphicFramePr>
        <p:xfrm>
          <a:off x="755576" y="4231873"/>
          <a:ext cx="279360" cy="253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方程式" r:id="rId11" imgW="139518" imgH="126835" progId="Equation.3">
                  <p:embed/>
                </p:oleObj>
              </mc:Choice>
              <mc:Fallback>
                <p:oleObj name="方程式" r:id="rId11" imgW="139518" imgH="126835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231873"/>
                        <a:ext cx="279360" cy="2534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線接點 25"/>
          <p:cNvCxnSpPr/>
          <p:nvPr/>
        </p:nvCxnSpPr>
        <p:spPr>
          <a:xfrm>
            <a:off x="6444208" y="4291384"/>
            <a:ext cx="576064" cy="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 flipV="1">
            <a:off x="7020272" y="3597231"/>
            <a:ext cx="540122" cy="694153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78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7"/>
          <p:cNvSpPr txBox="1">
            <a:spLocks noChangeArrowheads="1"/>
          </p:cNvSpPr>
          <p:nvPr/>
        </p:nvSpPr>
        <p:spPr bwMode="auto">
          <a:xfrm>
            <a:off x="755650" y="260648"/>
            <a:ext cx="3995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Similarly, 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1 and 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=1.</a:t>
            </a:r>
          </a:p>
        </p:txBody>
      </p:sp>
      <p:sp>
        <p:nvSpPr>
          <p:cNvPr id="3" name="Text Box 28"/>
          <p:cNvSpPr txBox="1">
            <a:spLocks noChangeArrowheads="1"/>
          </p:cNvSpPr>
          <p:nvPr/>
        </p:nvSpPr>
        <p:spPr bwMode="auto">
          <a:xfrm>
            <a:off x="755650" y="788511"/>
            <a:ext cx="636623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c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//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, </a:t>
            </a:r>
            <a:endParaRPr lang="en-US" altLang="zh-TW" sz="2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endParaRPr lang="en-US" altLang="zh-TW" sz="2400" dirty="0" smtClean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Define </a:t>
            </a:r>
            <a:r>
              <a:rPr lang="en-US" altLang="zh-TW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altLang="zh-TW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(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),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: a constant. 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*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1  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</a:t>
            </a:r>
            <a:r>
              <a:rPr lang="en-US" altLang="zh-TW" sz="2400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= 1 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1/[</a:t>
            </a:r>
            <a:r>
              <a:rPr lang="en-US" altLang="zh-TW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</a:t>
            </a:r>
            <a:r>
              <a:rPr lang="en-US" altLang="zh-TW" sz="2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(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</a:t>
            </a:r>
            <a:r>
              <a:rPr lang="en-US" altLang="zh-TW" sz="24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en-US" altLang="zh-TW" sz="24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</a:t>
            </a:r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)]=1/</a:t>
            </a:r>
            <a:r>
              <a:rPr lang="en-US" altLang="zh-TW" sz="2400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altLang="zh-TW" sz="2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 </a:t>
            </a:r>
            <a:endParaRPr lang="en-US" altLang="zh-TW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020113"/>
              </p:ext>
            </p:extLst>
          </p:nvPr>
        </p:nvGraphicFramePr>
        <p:xfrm>
          <a:off x="1313975" y="2857624"/>
          <a:ext cx="1270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方程式" r:id="rId3" imgW="634725" imgH="393529" progId="Equation.3">
                  <p:embed/>
                </p:oleObj>
              </mc:Choice>
              <mc:Fallback>
                <p:oleObj name="方程式" r:id="rId3" imgW="634725" imgH="393529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3975" y="2857624"/>
                        <a:ext cx="1270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598262" y="2987799"/>
            <a:ext cx="24777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Similarly, one gets</a:t>
            </a: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554117"/>
              </p:ext>
            </p:extLst>
          </p:nvPr>
        </p:nvGraphicFramePr>
        <p:xfrm>
          <a:off x="5200650" y="2857624"/>
          <a:ext cx="27686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方程式" r:id="rId5" imgW="1384300" imgH="393700" progId="Equation.3">
                  <p:embed/>
                </p:oleObj>
              </mc:Choice>
              <mc:Fallback>
                <p:oleObj name="方程式" r:id="rId5" imgW="1384300" imgH="39370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2857624"/>
                        <a:ext cx="27686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508612"/>
              </p:ext>
            </p:extLst>
          </p:nvPr>
        </p:nvGraphicFramePr>
        <p:xfrm>
          <a:off x="836216" y="908720"/>
          <a:ext cx="279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方程式" r:id="rId7" imgW="139518" imgH="126835" progId="Equation.3">
                  <p:embed/>
                </p:oleObj>
              </mc:Choice>
              <mc:Fallback>
                <p:oleObj name="方程式" r:id="rId7" imgW="139518" imgH="126835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216" y="908720"/>
                        <a:ext cx="2794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物件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74090"/>
              </p:ext>
            </p:extLst>
          </p:nvPr>
        </p:nvGraphicFramePr>
        <p:xfrm>
          <a:off x="827584" y="1662832"/>
          <a:ext cx="2794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方程式" r:id="rId9" imgW="139518" imgH="126835" progId="Equation.3">
                  <p:embed/>
                </p:oleObj>
              </mc:Choice>
              <mc:Fallback>
                <p:oleObj name="方程式" r:id="rId9" imgW="139518" imgH="126835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662832"/>
                        <a:ext cx="2794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5425742" y="2391271"/>
            <a:ext cx="3392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V</a:t>
            </a:r>
            <a:r>
              <a:rPr lang="en-US" altLang="zh-TW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volume of the unit cell </a:t>
            </a:r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844006" y="2996952"/>
            <a:ext cx="487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endParaRPr lang="en-US" altLang="zh-TW" sz="24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cxnSp>
        <p:nvCxnSpPr>
          <p:cNvPr id="11" name="直線接點 10"/>
          <p:cNvCxnSpPr/>
          <p:nvPr/>
        </p:nvCxnSpPr>
        <p:spPr>
          <a:xfrm>
            <a:off x="1259632" y="3717032"/>
            <a:ext cx="1224136" cy="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5292080" y="3717032"/>
            <a:ext cx="1224136" cy="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6804248" y="3717032"/>
            <a:ext cx="1224136" cy="0"/>
          </a:xfrm>
          <a:prstGeom prst="line">
            <a:avLst/>
          </a:prstGeom>
          <a:ln w="222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63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52244" y="188640"/>
            <a:ext cx="80522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6-2. Reciprocal lattices corresponding to crystal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       systems in real space</a:t>
            </a:r>
            <a:endParaRPr lang="zh-TW" altLang="zh-TW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827584" y="1268760"/>
            <a:ext cx="5972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) Orthorhombic ,tetragonal ,cubic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2128063" y="1880150"/>
            <a:ext cx="4631090" cy="2030994"/>
            <a:chOff x="3060" y="9149"/>
            <a:chExt cx="5940" cy="2640"/>
          </a:xfrm>
        </p:grpSpPr>
        <p:sp>
          <p:nvSpPr>
            <p:cNvPr id="34819" name="Line 3"/>
            <p:cNvSpPr>
              <a:spLocks noChangeShapeType="1"/>
            </p:cNvSpPr>
            <p:nvPr/>
          </p:nvSpPr>
          <p:spPr bwMode="auto">
            <a:xfrm flipV="1">
              <a:off x="4140" y="9269"/>
              <a:ext cx="0" cy="14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820" name="Line 4"/>
            <p:cNvSpPr>
              <a:spLocks noChangeShapeType="1"/>
            </p:cNvSpPr>
            <p:nvPr/>
          </p:nvSpPr>
          <p:spPr bwMode="auto">
            <a:xfrm>
              <a:off x="4140" y="10709"/>
              <a:ext cx="1800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 flipH="1">
              <a:off x="3060" y="10709"/>
              <a:ext cx="1080" cy="108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825" name="Line 9"/>
            <p:cNvSpPr>
              <a:spLocks noChangeShapeType="1"/>
            </p:cNvSpPr>
            <p:nvPr/>
          </p:nvSpPr>
          <p:spPr bwMode="auto">
            <a:xfrm flipV="1">
              <a:off x="7200" y="9149"/>
              <a:ext cx="0" cy="144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826" name="Line 10"/>
            <p:cNvSpPr>
              <a:spLocks noChangeShapeType="1"/>
            </p:cNvSpPr>
            <p:nvPr/>
          </p:nvSpPr>
          <p:spPr bwMode="auto">
            <a:xfrm>
              <a:off x="7200" y="10589"/>
              <a:ext cx="1800" cy="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34827" name="Line 11"/>
            <p:cNvSpPr>
              <a:spLocks noChangeShapeType="1"/>
            </p:cNvSpPr>
            <p:nvPr/>
          </p:nvSpPr>
          <p:spPr bwMode="auto">
            <a:xfrm flipH="1">
              <a:off x="6120" y="10589"/>
              <a:ext cx="1080" cy="108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aphicFrame>
        <p:nvGraphicFramePr>
          <p:cNvPr id="34831" name="Object 15"/>
          <p:cNvGraphicFramePr>
            <a:graphicFrameLocks noChangeAspect="1"/>
          </p:cNvGraphicFramePr>
          <p:nvPr/>
        </p:nvGraphicFramePr>
        <p:xfrm>
          <a:off x="1763688" y="3645272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2" name="方程式" r:id="rId3" imgW="139639" imgH="190417" progId="Equation.3">
                  <p:embed/>
                </p:oleObj>
              </mc:Choice>
              <mc:Fallback>
                <p:oleObj name="方程式" r:id="rId3" imgW="139639" imgH="190417" progId="Equation.3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3645272"/>
                        <a:ext cx="27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2" name="Object 16"/>
          <p:cNvGraphicFramePr>
            <a:graphicFrameLocks noChangeAspect="1"/>
          </p:cNvGraphicFramePr>
          <p:nvPr/>
        </p:nvGraphicFramePr>
        <p:xfrm>
          <a:off x="4139952" y="2565152"/>
          <a:ext cx="30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3" name="方程式" r:id="rId5" imgW="152334" imgH="241195" progId="Equation.3">
                  <p:embed/>
                </p:oleObj>
              </mc:Choice>
              <mc:Fallback>
                <p:oleObj name="方程式" r:id="rId5" imgW="152334" imgH="241195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565152"/>
                        <a:ext cx="304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3" name="Object 17"/>
          <p:cNvGraphicFramePr>
            <a:graphicFrameLocks noChangeAspect="1"/>
          </p:cNvGraphicFramePr>
          <p:nvPr/>
        </p:nvGraphicFramePr>
        <p:xfrm>
          <a:off x="2627784" y="1968128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4" name="方程式" r:id="rId7" imgW="139639" imgH="190417" progId="Equation.3">
                  <p:embed/>
                </p:oleObj>
              </mc:Choice>
              <mc:Fallback>
                <p:oleObj name="方程式" r:id="rId7" imgW="139639" imgH="190417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1968128"/>
                        <a:ext cx="27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4" name="Object 18"/>
          <p:cNvGraphicFramePr>
            <a:graphicFrameLocks noChangeAspect="1"/>
          </p:cNvGraphicFramePr>
          <p:nvPr/>
        </p:nvGraphicFramePr>
        <p:xfrm>
          <a:off x="4139952" y="3645272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5" name="方程式" r:id="rId9" imgW="190335" imgH="215713" progId="Equation.3">
                  <p:embed/>
                </p:oleObj>
              </mc:Choice>
              <mc:Fallback>
                <p:oleObj name="方程式" r:id="rId9" imgW="190335" imgH="215713" progId="Equation.3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3645272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5" name="Object 19"/>
          <p:cNvGraphicFramePr>
            <a:graphicFrameLocks noChangeAspect="1"/>
          </p:cNvGraphicFramePr>
          <p:nvPr/>
        </p:nvGraphicFramePr>
        <p:xfrm>
          <a:off x="6804248" y="2781176"/>
          <a:ext cx="381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6" name="方程式" r:id="rId11" imgW="190417" imgH="241195" progId="Equation.3">
                  <p:embed/>
                </p:oleObj>
              </mc:Choice>
              <mc:Fallback>
                <p:oleObj name="方程式" r:id="rId11" imgW="190417" imgH="241195" progId="Equation.3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2781176"/>
                        <a:ext cx="381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36" name="Object 20"/>
          <p:cNvGraphicFramePr>
            <a:graphicFrameLocks noChangeAspect="1"/>
          </p:cNvGraphicFramePr>
          <p:nvPr/>
        </p:nvGraphicFramePr>
        <p:xfrm>
          <a:off x="5415136" y="1845320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7" name="方程式" r:id="rId13" imgW="190335" imgH="215713" progId="Equation.3">
                  <p:embed/>
                </p:oleObj>
              </mc:Choice>
              <mc:Fallback>
                <p:oleObj name="方程式" r:id="rId13" imgW="190335" imgH="215713" progId="Equation.3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136" y="1845320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/>
          <p:cNvSpPr/>
          <p:nvPr/>
        </p:nvSpPr>
        <p:spPr>
          <a:xfrm>
            <a:off x="827584" y="4140369"/>
            <a:ext cx="26805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(ii) Monoclinic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21"/>
          <p:cNvGrpSpPr>
            <a:grpSpLocks/>
          </p:cNvGrpSpPr>
          <p:nvPr/>
        </p:nvGrpSpPr>
        <p:grpSpPr bwMode="auto">
          <a:xfrm>
            <a:off x="3563888" y="4293096"/>
            <a:ext cx="2520280" cy="2304256"/>
            <a:chOff x="5208" y="12687"/>
            <a:chExt cx="2880" cy="2520"/>
          </a:xfrm>
        </p:grpSpPr>
        <p:sp>
          <p:nvSpPr>
            <p:cNvPr id="19" name="Line 22"/>
            <p:cNvSpPr>
              <a:spLocks noChangeShapeType="1"/>
            </p:cNvSpPr>
            <p:nvPr/>
          </p:nvSpPr>
          <p:spPr bwMode="auto">
            <a:xfrm flipV="1">
              <a:off x="6288" y="12687"/>
              <a:ext cx="0" cy="144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6288" y="14127"/>
              <a:ext cx="18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 flipH="1">
              <a:off x="5208" y="14127"/>
              <a:ext cx="1080" cy="108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 rot="1408644">
              <a:off x="6063" y="14067"/>
              <a:ext cx="1" cy="108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Line 29"/>
            <p:cNvSpPr>
              <a:spLocks noChangeShapeType="1"/>
            </p:cNvSpPr>
            <p:nvPr/>
          </p:nvSpPr>
          <p:spPr bwMode="auto">
            <a:xfrm>
              <a:off x="6288" y="14127"/>
              <a:ext cx="1440" cy="36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Line 30"/>
            <p:cNvSpPr>
              <a:spLocks noChangeShapeType="1"/>
            </p:cNvSpPr>
            <p:nvPr/>
          </p:nvSpPr>
          <p:spPr bwMode="auto">
            <a:xfrm flipV="1">
              <a:off x="6288" y="13047"/>
              <a:ext cx="0" cy="108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aphicFrame>
        <p:nvGraphicFramePr>
          <p:cNvPr id="25" name="Object 34"/>
          <p:cNvGraphicFramePr>
            <a:graphicFrameLocks noChangeAspect="1"/>
          </p:cNvGraphicFramePr>
          <p:nvPr/>
        </p:nvGraphicFramePr>
        <p:xfrm>
          <a:off x="3203848" y="6360368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8" name="方程式" r:id="rId15" imgW="139639" imgH="190417" progId="Equation.3">
                  <p:embed/>
                </p:oleObj>
              </mc:Choice>
              <mc:Fallback>
                <p:oleObj name="方程式" r:id="rId15" imgW="139639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6360368"/>
                        <a:ext cx="27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5"/>
          <p:cNvGraphicFramePr>
            <a:graphicFrameLocks noChangeAspect="1"/>
          </p:cNvGraphicFramePr>
          <p:nvPr/>
        </p:nvGraphicFramePr>
        <p:xfrm>
          <a:off x="6156176" y="5322664"/>
          <a:ext cx="30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89" name="方程式" r:id="rId17" imgW="152334" imgH="241195" progId="Equation.3">
                  <p:embed/>
                </p:oleObj>
              </mc:Choice>
              <mc:Fallback>
                <p:oleObj name="方程式" r:id="rId17" imgW="15233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5322664"/>
                        <a:ext cx="304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6"/>
          <p:cNvGraphicFramePr>
            <a:graphicFrameLocks noChangeAspect="1"/>
          </p:cNvGraphicFramePr>
          <p:nvPr/>
        </p:nvGraphicFramePr>
        <p:xfrm>
          <a:off x="4194473" y="4221088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0" name="方程式" r:id="rId19" imgW="139639" imgH="190417" progId="Equation.3">
                  <p:embed/>
                </p:oleObj>
              </mc:Choice>
              <mc:Fallback>
                <p:oleObj name="方程式" r:id="rId19" imgW="139639" imgH="19041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473" y="4221088"/>
                        <a:ext cx="27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7"/>
          <p:cNvGraphicFramePr>
            <a:graphicFrameLocks noChangeAspect="1"/>
          </p:cNvGraphicFramePr>
          <p:nvPr/>
        </p:nvGraphicFramePr>
        <p:xfrm>
          <a:off x="3779912" y="6309320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1" name="方程式" r:id="rId21" imgW="190335" imgH="215713" progId="Equation.3">
                  <p:embed/>
                </p:oleObj>
              </mc:Choice>
              <mc:Fallback>
                <p:oleObj name="方程式" r:id="rId21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912" y="6309320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8"/>
          <p:cNvGraphicFramePr>
            <a:graphicFrameLocks noChangeAspect="1"/>
          </p:cNvGraphicFramePr>
          <p:nvPr/>
        </p:nvGraphicFramePr>
        <p:xfrm>
          <a:off x="5775176" y="5733256"/>
          <a:ext cx="381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2" name="方程式" r:id="rId23" imgW="190417" imgH="241195" progId="Equation.3">
                  <p:embed/>
                </p:oleObj>
              </mc:Choice>
              <mc:Fallback>
                <p:oleObj name="方程式" r:id="rId23" imgW="190417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5176" y="5733256"/>
                        <a:ext cx="381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9"/>
          <p:cNvGraphicFramePr>
            <a:graphicFrameLocks noChangeAspect="1"/>
          </p:cNvGraphicFramePr>
          <p:nvPr/>
        </p:nvGraphicFramePr>
        <p:xfrm>
          <a:off x="4550619" y="4581351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93" name="方程式" r:id="rId24" imgW="190335" imgH="215713" progId="Equation.3">
                  <p:embed/>
                </p:oleObj>
              </mc:Choice>
              <mc:Fallback>
                <p:oleObj name="方程式" r:id="rId24" imgW="190335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0619" y="4581351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弧形 30"/>
          <p:cNvSpPr/>
          <p:nvPr/>
        </p:nvSpPr>
        <p:spPr>
          <a:xfrm>
            <a:off x="4161656" y="4962872"/>
            <a:ext cx="914400" cy="914400"/>
          </a:xfrm>
          <a:prstGeom prst="arc">
            <a:avLst>
              <a:gd name="adj1" fmla="val 1361573"/>
              <a:gd name="adj2" fmla="val 7588154"/>
            </a:avLst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4476720" y="5445224"/>
            <a:ext cx="311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endParaRPr lang="zh-TW" alt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弧形 32"/>
          <p:cNvSpPr/>
          <p:nvPr/>
        </p:nvSpPr>
        <p:spPr>
          <a:xfrm>
            <a:off x="4161656" y="5229200"/>
            <a:ext cx="1058416" cy="914400"/>
          </a:xfrm>
          <a:prstGeom prst="arc">
            <a:avLst>
              <a:gd name="adj1" fmla="val 600608"/>
              <a:gd name="adj2" fmla="val 8322382"/>
            </a:avLst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文字方塊 33"/>
          <p:cNvSpPr txBox="1"/>
          <p:nvPr/>
        </p:nvSpPr>
        <p:spPr>
          <a:xfrm>
            <a:off x="4716016" y="5949280"/>
            <a:ext cx="4651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</a:t>
            </a:r>
            <a:r>
              <a:rPr lang="en-US" altLang="zh-TW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*</a:t>
            </a:r>
            <a:endParaRPr lang="zh-TW" altLang="en-US" sz="24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27584" y="188640"/>
            <a:ext cx="26805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(iii) Hexagonal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563888" y="332656"/>
            <a:ext cx="2520280" cy="2304256"/>
            <a:chOff x="5208" y="12687"/>
            <a:chExt cx="2880" cy="2520"/>
          </a:xfrm>
        </p:grpSpPr>
        <p:sp>
          <p:nvSpPr>
            <p:cNvPr id="4" name="Line 22"/>
            <p:cNvSpPr>
              <a:spLocks noChangeShapeType="1"/>
            </p:cNvSpPr>
            <p:nvPr/>
          </p:nvSpPr>
          <p:spPr bwMode="auto">
            <a:xfrm flipV="1">
              <a:off x="6288" y="12687"/>
              <a:ext cx="0" cy="144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" name="Line 23"/>
            <p:cNvSpPr>
              <a:spLocks noChangeShapeType="1"/>
            </p:cNvSpPr>
            <p:nvPr/>
          </p:nvSpPr>
          <p:spPr bwMode="auto">
            <a:xfrm>
              <a:off x="6288" y="14127"/>
              <a:ext cx="1800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Line 24"/>
            <p:cNvSpPr>
              <a:spLocks noChangeShapeType="1"/>
            </p:cNvSpPr>
            <p:nvPr/>
          </p:nvSpPr>
          <p:spPr bwMode="auto">
            <a:xfrm flipH="1">
              <a:off x="5208" y="14127"/>
              <a:ext cx="1080" cy="108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" name="Line 28"/>
            <p:cNvSpPr>
              <a:spLocks noChangeShapeType="1"/>
            </p:cNvSpPr>
            <p:nvPr/>
          </p:nvSpPr>
          <p:spPr bwMode="auto">
            <a:xfrm rot="1408644">
              <a:off x="6072" y="14136"/>
              <a:ext cx="338" cy="968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8" name="Line 29"/>
            <p:cNvSpPr>
              <a:spLocks noChangeShapeType="1"/>
            </p:cNvSpPr>
            <p:nvPr/>
          </p:nvSpPr>
          <p:spPr bwMode="auto">
            <a:xfrm>
              <a:off x="6288" y="14127"/>
              <a:ext cx="1306" cy="45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" name="Line 30"/>
            <p:cNvSpPr>
              <a:spLocks noChangeShapeType="1"/>
            </p:cNvSpPr>
            <p:nvPr/>
          </p:nvSpPr>
          <p:spPr bwMode="auto">
            <a:xfrm flipV="1">
              <a:off x="6288" y="13047"/>
              <a:ext cx="0" cy="1080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aphicFrame>
        <p:nvGraphicFramePr>
          <p:cNvPr id="10" name="Object 34"/>
          <p:cNvGraphicFramePr>
            <a:graphicFrameLocks noChangeAspect="1"/>
          </p:cNvGraphicFramePr>
          <p:nvPr/>
        </p:nvGraphicFramePr>
        <p:xfrm>
          <a:off x="3203848" y="2399928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8" name="方程式" r:id="rId3" imgW="139639" imgH="190417" progId="Equation.3">
                  <p:embed/>
                </p:oleObj>
              </mc:Choice>
              <mc:Fallback>
                <p:oleObj name="方程式" r:id="rId3" imgW="139639" imgH="190417" progId="Equation.3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399928"/>
                        <a:ext cx="27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5"/>
          <p:cNvGraphicFramePr>
            <a:graphicFrameLocks noChangeAspect="1"/>
          </p:cNvGraphicFramePr>
          <p:nvPr/>
        </p:nvGraphicFramePr>
        <p:xfrm>
          <a:off x="6156176" y="1362224"/>
          <a:ext cx="30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9" name="方程式" r:id="rId5" imgW="152334" imgH="241195" progId="Equation.3">
                  <p:embed/>
                </p:oleObj>
              </mc:Choice>
              <mc:Fallback>
                <p:oleObj name="方程式" r:id="rId5" imgW="152334" imgH="241195" progId="Equation.3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1362224"/>
                        <a:ext cx="304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6"/>
          <p:cNvGraphicFramePr>
            <a:graphicFrameLocks noChangeAspect="1"/>
          </p:cNvGraphicFramePr>
          <p:nvPr/>
        </p:nvGraphicFramePr>
        <p:xfrm>
          <a:off x="4194473" y="260648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0" name="方程式" r:id="rId7" imgW="139639" imgH="190417" progId="Equation.3">
                  <p:embed/>
                </p:oleObj>
              </mc:Choice>
              <mc:Fallback>
                <p:oleObj name="方程式" r:id="rId7" imgW="139639" imgH="190417" progId="Equation.3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4473" y="260648"/>
                        <a:ext cx="27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37"/>
          <p:cNvGraphicFramePr>
            <a:graphicFrameLocks noChangeAspect="1"/>
          </p:cNvGraphicFramePr>
          <p:nvPr/>
        </p:nvGraphicFramePr>
        <p:xfrm>
          <a:off x="4046984" y="2348880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1" name="方程式" r:id="rId9" imgW="190335" imgH="215713" progId="Equation.3">
                  <p:embed/>
                </p:oleObj>
              </mc:Choice>
              <mc:Fallback>
                <p:oleObj name="方程式" r:id="rId9" imgW="190335" imgH="215713" progId="Equation.3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6984" y="2348880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8"/>
          <p:cNvGraphicFramePr>
            <a:graphicFrameLocks noChangeAspect="1"/>
          </p:cNvGraphicFramePr>
          <p:nvPr/>
        </p:nvGraphicFramePr>
        <p:xfrm>
          <a:off x="5631160" y="1794272"/>
          <a:ext cx="381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2" name="方程式" r:id="rId11" imgW="190417" imgH="241195" progId="Equation.3">
                  <p:embed/>
                </p:oleObj>
              </mc:Choice>
              <mc:Fallback>
                <p:oleObj name="方程式" r:id="rId11" imgW="190417" imgH="241195" progId="Equation.3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1160" y="1794272"/>
                        <a:ext cx="381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9"/>
          <p:cNvGraphicFramePr>
            <a:graphicFrameLocks noChangeAspect="1"/>
          </p:cNvGraphicFramePr>
          <p:nvPr/>
        </p:nvGraphicFramePr>
        <p:xfrm>
          <a:off x="4550619" y="620911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3" name="方程式" r:id="rId13" imgW="190335" imgH="215713" progId="Equation.3">
                  <p:embed/>
                </p:oleObj>
              </mc:Choice>
              <mc:Fallback>
                <p:oleObj name="方程式" r:id="rId13" imgW="190335" imgH="215713" progId="Equation.3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0619" y="620911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4499992" y="1700808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altLang="zh-TW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TW" alt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5057085" y="1527175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altLang="zh-TW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TW" alt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3976965" y="1959223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altLang="zh-TW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TW" alt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1883040" y="2780928"/>
            <a:ext cx="564128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We deal with reciprocal lattice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Transformation in Miller indices.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直線單箭頭接點 24"/>
          <p:cNvCxnSpPr/>
          <p:nvPr/>
        </p:nvCxnSpPr>
        <p:spPr>
          <a:xfrm>
            <a:off x="7668344" y="1628800"/>
            <a:ext cx="1080120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單箭頭接點 26"/>
          <p:cNvCxnSpPr/>
          <p:nvPr/>
        </p:nvCxnSpPr>
        <p:spPr>
          <a:xfrm flipH="1">
            <a:off x="7092280" y="1628800"/>
            <a:ext cx="576064" cy="648072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單箭頭接點 28"/>
          <p:cNvCxnSpPr/>
          <p:nvPr/>
        </p:nvCxnSpPr>
        <p:spPr>
          <a:xfrm>
            <a:off x="7668344" y="1628800"/>
            <a:ext cx="0" cy="72008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/>
          <p:nvPr/>
        </p:nvCxnSpPr>
        <p:spPr>
          <a:xfrm>
            <a:off x="7668344" y="1628800"/>
            <a:ext cx="648072" cy="43204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6804248" y="2162969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4" name="方程式" r:id="rId15" imgW="139639" imgH="190417" progId="Equation.3">
                  <p:embed/>
                </p:oleObj>
              </mc:Choice>
              <mc:Fallback>
                <p:oleObj name="方程式" r:id="rId15" imgW="139639" imgH="190417" progId="Equation.3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2162969"/>
                        <a:ext cx="27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8676456" y="1124744"/>
          <a:ext cx="30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5" name="方程式" r:id="rId16" imgW="152334" imgH="241195" progId="Equation.3">
                  <p:embed/>
                </p:oleObj>
              </mc:Choice>
              <mc:Fallback>
                <p:oleObj name="方程式" r:id="rId16" imgW="152334" imgH="241195" progId="Equation.3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76456" y="1124744"/>
                        <a:ext cx="3048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2" name="Object 12"/>
          <p:cNvGraphicFramePr>
            <a:graphicFrameLocks noChangeAspect="1"/>
          </p:cNvGraphicFramePr>
          <p:nvPr/>
        </p:nvGraphicFramePr>
        <p:xfrm>
          <a:off x="7575376" y="2348880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6" name="方程式" r:id="rId17" imgW="190335" imgH="215713" progId="Equation.3">
                  <p:embed/>
                </p:oleObj>
              </mc:Choice>
              <mc:Fallback>
                <p:oleObj name="方程式" r:id="rId17" imgW="190335" imgH="215713" progId="Equation.3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5376" y="2348880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4" name="Object 14"/>
          <p:cNvGraphicFramePr>
            <a:graphicFrameLocks noChangeAspect="1"/>
          </p:cNvGraphicFramePr>
          <p:nvPr/>
        </p:nvGraphicFramePr>
        <p:xfrm>
          <a:off x="8388424" y="1916832"/>
          <a:ext cx="381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7" name="方程式" r:id="rId18" imgW="190417" imgH="241195" progId="Equation.3">
                  <p:embed/>
                </p:oleObj>
              </mc:Choice>
              <mc:Fallback>
                <p:oleObj name="方程式" r:id="rId18" imgW="190417" imgH="241195" progId="Equation.3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424" y="1916832"/>
                        <a:ext cx="381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弧形 37"/>
          <p:cNvSpPr/>
          <p:nvPr/>
        </p:nvSpPr>
        <p:spPr>
          <a:xfrm>
            <a:off x="7113984" y="930424"/>
            <a:ext cx="914400" cy="914400"/>
          </a:xfrm>
          <a:prstGeom prst="arc">
            <a:avLst>
              <a:gd name="adj1" fmla="val 1914104"/>
              <a:gd name="adj2" fmla="val 5973731"/>
            </a:avLst>
          </a:prstGeom>
          <a:ln w="2222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7668344" y="1853208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altLang="zh-TW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TW" alt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7668344" y="1196752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120</a:t>
            </a:r>
            <a:r>
              <a:rPr lang="en-US" altLang="zh-TW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zh-TW" altLang="en-US" sz="2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橢圓 41"/>
          <p:cNvSpPr/>
          <p:nvPr/>
        </p:nvSpPr>
        <p:spPr>
          <a:xfrm>
            <a:off x="7596336" y="1556792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35855" name="Object 15"/>
          <p:cNvGraphicFramePr>
            <a:graphicFrameLocks noChangeAspect="1"/>
          </p:cNvGraphicFramePr>
          <p:nvPr/>
        </p:nvGraphicFramePr>
        <p:xfrm>
          <a:off x="7485260" y="1124669"/>
          <a:ext cx="2794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8" name="方程式" r:id="rId19" imgW="139639" imgH="190417" progId="Equation.3">
                  <p:embed/>
                </p:oleObj>
              </mc:Choice>
              <mc:Fallback>
                <p:oleObj name="方程式" r:id="rId19" imgW="139639" imgH="190417" progId="Equation.3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5260" y="1124669"/>
                        <a:ext cx="2794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6" name="Object 16"/>
          <p:cNvGraphicFramePr>
            <a:graphicFrameLocks noChangeAspect="1"/>
          </p:cNvGraphicFramePr>
          <p:nvPr/>
        </p:nvGraphicFramePr>
        <p:xfrm>
          <a:off x="7503368" y="764704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9" name="方程式" r:id="rId20" imgW="190335" imgH="215713" progId="Equation.3">
                  <p:embed/>
                </p:oleObj>
              </mc:Choice>
              <mc:Fallback>
                <p:oleObj name="方程式" r:id="rId20" imgW="190335" imgH="215713" progId="Equation.3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3368" y="764704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60" name="Object 20"/>
          <p:cNvGraphicFramePr>
            <a:graphicFrameLocks noChangeAspect="1"/>
          </p:cNvGraphicFramePr>
          <p:nvPr/>
        </p:nvGraphicFramePr>
        <p:xfrm>
          <a:off x="1835696" y="4221088"/>
          <a:ext cx="2235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0" name="方程式" r:id="rId21" imgW="1117115" imgH="266584" progId="Equation.3">
                  <p:embed/>
                </p:oleObj>
              </mc:Choice>
              <mc:Fallback>
                <p:oleObj name="方程式" r:id="rId21" imgW="1117115" imgH="266584" progId="Equation.3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221088"/>
                        <a:ext cx="2235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直線接點 50"/>
          <p:cNvCxnSpPr/>
          <p:nvPr/>
        </p:nvCxnSpPr>
        <p:spPr>
          <a:xfrm>
            <a:off x="4211960" y="4509120"/>
            <a:ext cx="352839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單箭頭接點 52"/>
          <p:cNvCxnSpPr/>
          <p:nvPr/>
        </p:nvCxnSpPr>
        <p:spPr>
          <a:xfrm flipV="1">
            <a:off x="7740352" y="2780928"/>
            <a:ext cx="0" cy="1728192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861" name="Object 21"/>
          <p:cNvGraphicFramePr>
            <a:graphicFrameLocks noChangeAspect="1"/>
          </p:cNvGraphicFramePr>
          <p:nvPr/>
        </p:nvGraphicFramePr>
        <p:xfrm>
          <a:off x="1835696" y="5085184"/>
          <a:ext cx="2235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1" name="方程式" r:id="rId23" imgW="1117115" imgH="266584" progId="Equation.3">
                  <p:embed/>
                </p:oleObj>
              </mc:Choice>
              <mc:Fallback>
                <p:oleObj name="方程式" r:id="rId23" imgW="1117115" imgH="266584" progId="Equation.3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085184"/>
                        <a:ext cx="22352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7" name="直線單箭頭接點 56"/>
          <p:cNvCxnSpPr/>
          <p:nvPr/>
        </p:nvCxnSpPr>
        <p:spPr>
          <a:xfrm flipV="1">
            <a:off x="8532440" y="2420888"/>
            <a:ext cx="0" cy="2952328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接點 58"/>
          <p:cNvCxnSpPr/>
          <p:nvPr/>
        </p:nvCxnSpPr>
        <p:spPr>
          <a:xfrm>
            <a:off x="4283968" y="5373216"/>
            <a:ext cx="4248472" cy="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475656" y="3349050"/>
          <a:ext cx="277812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1" name="方程式" r:id="rId3" imgW="139639" imgH="203112" progId="Equation.3">
                  <p:embed/>
                </p:oleObj>
              </mc:Choice>
              <mc:Fallback>
                <p:oleObj name="方程式" r:id="rId3" imgW="139639" imgH="203112" progId="Equation.3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349050"/>
                        <a:ext cx="277812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670720" y="3249806"/>
            <a:ext cx="2714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unit vector of 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4263008" y="3321814"/>
          <a:ext cx="381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2" name="方程式" r:id="rId5" imgW="190335" imgH="215713" progId="Equation.3">
                  <p:embed/>
                </p:oleObj>
              </mc:Choice>
              <mc:Fallback>
                <p:oleObj name="方程式" r:id="rId5" imgW="190335" imgH="215713" progId="Equation.3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3008" y="3321814"/>
                        <a:ext cx="381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1476375" y="3816370"/>
          <a:ext cx="2778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3" name="方程式" r:id="rId7" imgW="139639" imgH="241195" progId="Equation.3">
                  <p:embed/>
                </p:oleObj>
              </mc:Choice>
              <mc:Fallback>
                <p:oleObj name="方程式" r:id="rId7" imgW="139639" imgH="241195" progId="Equation.3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3816370"/>
                        <a:ext cx="277813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670720" y="3753862"/>
            <a:ext cx="27142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unit vector of 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4262438" y="3800495"/>
          <a:ext cx="381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4" name="方程式" r:id="rId9" imgW="190417" imgH="241195" progId="Equation.3">
                  <p:embed/>
                </p:oleObj>
              </mc:Choice>
              <mc:Fallback>
                <p:oleObj name="方程式" r:id="rId9" imgW="190417" imgH="241195" progId="Equation.3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2438" y="3800495"/>
                        <a:ext cx="3810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5724128" y="3465830"/>
          <a:ext cx="1016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5" name="方程式" r:id="rId11" imgW="507780" imgH="342751" progId="Equation.3">
                  <p:embed/>
                </p:oleObj>
              </mc:Choice>
              <mc:Fallback>
                <p:oleObj name="方程式" r:id="rId11" imgW="507780" imgH="342751" progId="Equation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3465830"/>
                        <a:ext cx="1016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6" name="Object 10"/>
          <p:cNvGraphicFramePr>
            <a:graphicFrameLocks noChangeAspect="1"/>
          </p:cNvGraphicFramePr>
          <p:nvPr/>
        </p:nvGraphicFramePr>
        <p:xfrm>
          <a:off x="3579813" y="4293096"/>
          <a:ext cx="1878012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6" name="方程式" r:id="rId13" imgW="939392" imgH="241195" progId="Equation.3">
                  <p:embed/>
                </p:oleObj>
              </mc:Choice>
              <mc:Fallback>
                <p:oleObj name="方程式" r:id="rId13" imgW="939392" imgH="241195" progId="Equation.3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813" y="4293096"/>
                        <a:ext cx="1878012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7" name="Object 11"/>
          <p:cNvGraphicFramePr>
            <a:graphicFrameLocks noChangeAspect="1"/>
          </p:cNvGraphicFramePr>
          <p:nvPr/>
        </p:nvGraphicFramePr>
        <p:xfrm>
          <a:off x="1351929" y="332656"/>
          <a:ext cx="5707063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7" name="方程式" r:id="rId15" imgW="2857500" imgH="520700" progId="Equation.3">
                  <p:embed/>
                </p:oleObj>
              </mc:Choice>
              <mc:Fallback>
                <p:oleObj name="方程式" r:id="rId15" imgW="2857500" imgH="520700" progId="Equation.3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929" y="332656"/>
                        <a:ext cx="5707063" cy="1039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8" name="Object 12"/>
          <p:cNvGraphicFramePr>
            <a:graphicFrameLocks noChangeAspect="1"/>
          </p:cNvGraphicFramePr>
          <p:nvPr/>
        </p:nvGraphicFramePr>
        <p:xfrm>
          <a:off x="1739279" y="1267693"/>
          <a:ext cx="2636838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8" name="方程式" r:id="rId17" imgW="1320227" imgH="469696" progId="Equation.3">
                  <p:embed/>
                </p:oleObj>
              </mc:Choice>
              <mc:Fallback>
                <p:oleObj name="方程式" r:id="rId17" imgW="1320227" imgH="469696" progId="Equation.3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279" y="1267693"/>
                        <a:ext cx="2636838" cy="938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9" name="Object 13"/>
          <p:cNvGraphicFramePr>
            <a:graphicFrameLocks noChangeAspect="1"/>
          </p:cNvGraphicFramePr>
          <p:nvPr/>
        </p:nvGraphicFramePr>
        <p:xfrm>
          <a:off x="1351929" y="2061443"/>
          <a:ext cx="5681663" cy="106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9" name="方程式" r:id="rId19" imgW="2844800" imgH="533400" progId="Equation.3">
                  <p:embed/>
                </p:oleObj>
              </mc:Choice>
              <mc:Fallback>
                <p:oleObj name="方程式" r:id="rId19" imgW="2844800" imgH="533400" progId="Equation.3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929" y="2061443"/>
                        <a:ext cx="5681663" cy="1065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0" name="Object 14"/>
          <p:cNvGraphicFramePr>
            <a:graphicFrameLocks noChangeAspect="1"/>
          </p:cNvGraphicFramePr>
          <p:nvPr/>
        </p:nvGraphicFramePr>
        <p:xfrm>
          <a:off x="7111379" y="2061443"/>
          <a:ext cx="989013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30" name="方程式" r:id="rId21" imgW="495085" imgH="507780" progId="Equation.3">
                  <p:embed/>
                </p:oleObj>
              </mc:Choice>
              <mc:Fallback>
                <p:oleObj name="方程式" r:id="rId21" imgW="495085" imgH="507780" progId="Equation.3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1379" y="2061443"/>
                        <a:ext cx="989013" cy="101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1" name="Object 15"/>
          <p:cNvGraphicFramePr>
            <a:graphicFrameLocks noChangeAspect="1"/>
          </p:cNvGraphicFramePr>
          <p:nvPr/>
        </p:nvGraphicFramePr>
        <p:xfrm>
          <a:off x="1381026" y="4837460"/>
          <a:ext cx="5783262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31" name="方程式" r:id="rId23" imgW="2895600" imgH="520700" progId="Equation.3">
                  <p:embed/>
                </p:oleObj>
              </mc:Choice>
              <mc:Fallback>
                <p:oleObj name="方程式" r:id="rId23" imgW="2895600" imgH="520700" progId="Equation.3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026" y="4837460"/>
                        <a:ext cx="5783262" cy="1039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52" name="Object 16"/>
          <p:cNvGraphicFramePr>
            <a:graphicFrameLocks noChangeAspect="1"/>
          </p:cNvGraphicFramePr>
          <p:nvPr/>
        </p:nvGraphicFramePr>
        <p:xfrm>
          <a:off x="1763688" y="5853956"/>
          <a:ext cx="2005012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32" name="方程式" r:id="rId25" imgW="1002865" imgH="444307" progId="Equation.3">
                  <p:embed/>
                </p:oleObj>
              </mc:Choice>
              <mc:Fallback>
                <p:oleObj name="方程式" r:id="rId25" imgW="1002865" imgH="444307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5853956"/>
                        <a:ext cx="2005012" cy="887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83568" y="251937"/>
            <a:ext cx="40943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6-3. 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</a:rPr>
              <a:t>Interplanar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spacing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1547664" y="692795"/>
          <a:ext cx="1660525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6" name="方程式" r:id="rId3" imgW="787058" imgH="495085" progId="Equation.3">
                  <p:embed/>
                </p:oleObj>
              </mc:Choice>
              <mc:Fallback>
                <p:oleObj name="方程式" r:id="rId3" imgW="787058" imgH="495085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692795"/>
                        <a:ext cx="1660525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3712121" y="692696"/>
          <a:ext cx="2732087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7" name="方程式" r:id="rId5" imgW="1294838" imgH="495085" progId="Equation.3">
                  <p:embed/>
                </p:oleObj>
              </mc:Choice>
              <mc:Fallback>
                <p:oleObj name="方程式" r:id="rId5" imgW="1294838" imgH="495085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2121" y="692696"/>
                        <a:ext cx="2732087" cy="98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1642193" y="1556792"/>
          <a:ext cx="6026151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8" name="方程式" r:id="rId7" imgW="2857500" imgH="495300" progId="Equation.3">
                  <p:embed/>
                </p:oleObj>
              </mc:Choice>
              <mc:Fallback>
                <p:oleObj name="方程式" r:id="rId7" imgW="2857500" imgH="495300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2193" y="1556792"/>
                        <a:ext cx="6026151" cy="98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010259" y="2420888"/>
            <a:ext cx="79542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) for cubic ,orthorhombic, tetragonal systems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625600" y="2996952"/>
          <a:ext cx="29464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9" name="方程式" r:id="rId9" imgW="1397000" imgH="241300" progId="Equation.3">
                  <p:embed/>
                </p:oleObj>
              </mc:Choice>
              <mc:Fallback>
                <p:oleObj name="方程式" r:id="rId9" imgW="1397000" imgH="241300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2996952"/>
                        <a:ext cx="2946400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1619672" y="3474839"/>
          <a:ext cx="53038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0" name="方程式" r:id="rId11" imgW="2514600" imgH="266700" progId="Equation.3">
                  <p:embed/>
                </p:oleObj>
              </mc:Choice>
              <mc:Fallback>
                <p:oleObj name="方程式" r:id="rId11" imgW="2514600" imgH="26670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474839"/>
                        <a:ext cx="5303838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1694060" y="4005064"/>
          <a:ext cx="6910388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1" name="方程式" r:id="rId13" imgW="3276600" imgH="520700" progId="Equation.3">
                  <p:embed/>
                </p:oleObj>
              </mc:Choice>
              <mc:Fallback>
                <p:oleObj name="方程式" r:id="rId13" imgW="3276600" imgH="520700" progId="Equation.3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4060" y="4005064"/>
                        <a:ext cx="6910388" cy="103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2123728" y="4921027"/>
          <a:ext cx="27590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2" name="方程式" r:id="rId15" imgW="1307532" imgH="444307" progId="Equation.3">
                  <p:embed/>
                </p:oleObj>
              </mc:Choice>
              <mc:Fallback>
                <p:oleObj name="方程式" r:id="rId15" imgW="1307532" imgH="444307" progId="Equation.3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921027"/>
                        <a:ext cx="2759075" cy="884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1619672" y="5877272"/>
          <a:ext cx="2811462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3" name="方程式" r:id="rId17" imgW="1333500" imgH="444500" progId="Equation.3">
                  <p:embed/>
                </p:oleObj>
              </mc:Choice>
              <mc:Fallback>
                <p:oleObj name="方程式" r:id="rId17" imgW="1333500" imgH="44450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877272"/>
                        <a:ext cx="2811462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57165" y="188640"/>
            <a:ext cx="1786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Similarly,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1907704" y="620688"/>
          <a:ext cx="2757487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2" name="方程式" r:id="rId3" imgW="1307532" imgH="482391" progId="Equation.3">
                  <p:embed/>
                </p:oleObj>
              </mc:Choice>
              <mc:Fallback>
                <p:oleObj name="方程式" r:id="rId3" imgW="1307532" imgH="482391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620688"/>
                        <a:ext cx="2757487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5599113" y="658813"/>
          <a:ext cx="26765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3" name="方程式" r:id="rId5" imgW="1269449" imgH="444307" progId="Equation.3">
                  <p:embed/>
                </p:oleObj>
              </mc:Choice>
              <mc:Fallback>
                <p:oleObj name="方程式" r:id="rId5" imgW="1269449" imgH="444307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113" y="658813"/>
                        <a:ext cx="267652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259632" y="1412776"/>
          <a:ext cx="6319838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4" name="方程式" r:id="rId7" imgW="2997200" imgH="495300" progId="Equation.3">
                  <p:embed/>
                </p:oleObj>
              </mc:Choice>
              <mc:Fallback>
                <p:oleObj name="方程式" r:id="rId7" imgW="2997200" imgH="495300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412776"/>
                        <a:ext cx="6319838" cy="98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2178497" y="2159322"/>
          <a:ext cx="2249487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5" name="方程式" r:id="rId9" imgW="1066800" imgH="457200" progId="Equation.3">
                  <p:embed/>
                </p:oleObj>
              </mc:Choice>
              <mc:Fallback>
                <p:oleObj name="方程式" r:id="rId9" imgW="1066800" imgH="457200" progId="Equation.3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8497" y="2159322"/>
                        <a:ext cx="2249487" cy="909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1547664" y="3088630"/>
          <a:ext cx="3160712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6" name="方程式" r:id="rId11" imgW="1497950" imgH="533169" progId="Equation.3">
                  <p:embed/>
                </p:oleObj>
              </mc:Choice>
              <mc:Fallback>
                <p:oleObj name="方程式" r:id="rId11" imgW="1497950" imgH="533169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088630"/>
                        <a:ext cx="3160712" cy="1060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985525" y="4221088"/>
            <a:ext cx="48826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(ii) for the hexagonal system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623467"/>
              </p:ext>
            </p:extLst>
          </p:nvPr>
        </p:nvGraphicFramePr>
        <p:xfrm>
          <a:off x="1646238" y="4938713"/>
          <a:ext cx="3776662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7" name="方程式" r:id="rId13" imgW="1790640" imgH="482400" progId="Equation.3">
                  <p:embed/>
                </p:oleObj>
              </mc:Choice>
              <mc:Fallback>
                <p:oleObj name="方程式" r:id="rId13" imgW="1790640" imgH="482400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6238" y="4938713"/>
                        <a:ext cx="3776662" cy="960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641475" y="116632"/>
          <a:ext cx="6026150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0" name="方程式" r:id="rId3" imgW="2857500" imgH="495300" progId="Equation.3">
                  <p:embed/>
                </p:oleObj>
              </mc:Choice>
              <mc:Fallback>
                <p:oleObj name="方程式" r:id="rId3" imgW="2857500" imgH="4953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116632"/>
                        <a:ext cx="6026150" cy="98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258888" y="4365104"/>
          <a:ext cx="6088062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1" name="方程式" r:id="rId5" imgW="3048000" imgH="508000" progId="Equation.3">
                  <p:embed/>
                </p:oleObj>
              </mc:Choice>
              <mc:Fallback>
                <p:oleObj name="方程式" r:id="rId5" imgW="3048000" imgH="50800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365104"/>
                        <a:ext cx="6088062" cy="1012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2177082" y="5423495"/>
          <a:ext cx="3475038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2" name="方程式" r:id="rId7" imgW="1739900" imgH="444500" progId="Equation.3">
                  <p:embed/>
                </p:oleObj>
              </mc:Choice>
              <mc:Fallback>
                <p:oleObj name="方程式" r:id="rId7" imgW="1739900" imgH="4445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7082" y="5423495"/>
                        <a:ext cx="3475038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1187624" y="1196752"/>
          <a:ext cx="5114925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3" name="方程式" r:id="rId9" imgW="2425700" imgH="266700" progId="Equation.3">
                  <p:embed/>
                </p:oleObj>
              </mc:Choice>
              <mc:Fallback>
                <p:oleObj name="方程式" r:id="rId9" imgW="2425700" imgH="26670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196752"/>
                        <a:ext cx="5114925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1187624" y="1674639"/>
          <a:ext cx="353695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4" name="方程式" r:id="rId11" imgW="1675673" imgH="266584" progId="Equation.3">
                  <p:embed/>
                </p:oleObj>
              </mc:Choice>
              <mc:Fallback>
                <p:oleObj name="方程式" r:id="rId11" imgW="1675673" imgH="266584" progId="Equation.3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674639"/>
                        <a:ext cx="3536950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1187624" y="2204864"/>
          <a:ext cx="6850062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5" name="方程式" r:id="rId13" imgW="3429000" imgH="469900" progId="Equation.3">
                  <p:embed/>
                </p:oleObj>
              </mc:Choice>
              <mc:Fallback>
                <p:oleObj name="方程式" r:id="rId13" imgW="3429000" imgH="469900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204864"/>
                        <a:ext cx="6850062" cy="938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1212850" y="3173413"/>
          <a:ext cx="6799263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6" name="方程式" r:id="rId15" imgW="3403600" imgH="508000" progId="Equation.3">
                  <p:embed/>
                </p:oleObj>
              </mc:Choice>
              <mc:Fallback>
                <p:oleObj name="方程式" r:id="rId15" imgW="3403600" imgH="508000" progId="Equation.3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3173413"/>
                        <a:ext cx="6799263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直線接點 10"/>
          <p:cNvCxnSpPr/>
          <p:nvPr/>
        </p:nvCxnSpPr>
        <p:spPr>
          <a:xfrm>
            <a:off x="3635896" y="4149080"/>
            <a:ext cx="21602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4427984" y="4149080"/>
            <a:ext cx="21602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2843808" y="4149080"/>
            <a:ext cx="21602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7584" y="332656"/>
            <a:ext cx="7894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3-D: the Fourier transform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function </a:t>
            </a:r>
            <a:r>
              <a:rPr lang="en-US" altLang="zh-TW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zh-TW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zh-TW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484753"/>
              </p:ext>
            </p:extLst>
          </p:nvPr>
        </p:nvGraphicFramePr>
        <p:xfrm>
          <a:off x="1187624" y="908720"/>
          <a:ext cx="6984900" cy="120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4" name="方程式" r:id="rId3" imgW="2794000" imgH="482600" progId="Equation.3">
                  <p:embed/>
                </p:oleObj>
              </mc:Choice>
              <mc:Fallback>
                <p:oleObj name="方程式" r:id="rId3" imgW="2794000" imgH="482600" progId="Equation.3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908720"/>
                        <a:ext cx="6984900" cy="120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971600" y="2132856"/>
            <a:ext cx="17011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endParaRPr lang="zh-TW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物件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438215"/>
              </p:ext>
            </p:extLst>
          </p:nvPr>
        </p:nvGraphicFramePr>
        <p:xfrm>
          <a:off x="3203848" y="2209631"/>
          <a:ext cx="2508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" name="方程式" r:id="rId5" imgW="1002865" imgH="203112" progId="Equation.3">
                  <p:embed/>
                </p:oleObj>
              </mc:Choice>
              <mc:Fallback>
                <p:oleObj name="方程式" r:id="rId5" imgW="1002865" imgH="203112" progId="Equation.3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209631"/>
                        <a:ext cx="25082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527811"/>
              </p:ext>
            </p:extLst>
          </p:nvPr>
        </p:nvGraphicFramePr>
        <p:xfrm>
          <a:off x="6228184" y="2191503"/>
          <a:ext cx="2667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6" name="方程式" r:id="rId7" imgW="1066337" imgH="177723" progId="Equation.3">
                  <p:embed/>
                </p:oleObj>
              </mc:Choice>
              <mc:Fallback>
                <p:oleObj name="方程式" r:id="rId7" imgW="1066337" imgH="177723" progId="Equation.3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191503"/>
                        <a:ext cx="26670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043608" y="2636912"/>
            <a:ext cx="678583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ux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wz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can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considered as a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scalar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 of         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the following conditions are</a:t>
            </a:r>
            <a:r>
              <a:rPr lang="zh-TW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met!</a:t>
            </a:r>
            <a:endParaRPr lang="zh-TW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5940152" y="1511720"/>
            <a:ext cx="93610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352942"/>
              </p:ext>
            </p:extLst>
          </p:nvPr>
        </p:nvGraphicFramePr>
        <p:xfrm>
          <a:off x="2987824" y="3212976"/>
          <a:ext cx="73025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7" name="方程式" r:id="rId9" imgW="291847" imgH="177646" progId="Equation.3">
                  <p:embed/>
                </p:oleObj>
              </mc:Choice>
              <mc:Fallback>
                <p:oleObj name="方程式" r:id="rId9" imgW="291847" imgH="177646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212976"/>
                        <a:ext cx="73025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44726"/>
              </p:ext>
            </p:extLst>
          </p:nvPr>
        </p:nvGraphicFramePr>
        <p:xfrm>
          <a:off x="1245096" y="4221088"/>
          <a:ext cx="4191000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8" name="方程式" r:id="rId11" imgW="1676400" imgH="647700" progId="Equation.3">
                  <p:embed/>
                </p:oleObj>
              </mc:Choice>
              <mc:Fallback>
                <p:oleObj name="方程式" r:id="rId11" imgW="1676400" imgH="647700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5096" y="4221088"/>
                        <a:ext cx="4191000" cy="161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5816258"/>
              </p:ext>
            </p:extLst>
          </p:nvPr>
        </p:nvGraphicFramePr>
        <p:xfrm>
          <a:off x="5535488" y="4728764"/>
          <a:ext cx="34290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9" name="方程式" r:id="rId13" imgW="1371600" imgH="203200" progId="Equation.3">
                  <p:embed/>
                </p:oleObj>
              </mc:Choice>
              <mc:Fallback>
                <p:oleObj name="方程式" r:id="rId13" imgW="1371600" imgH="203200" progId="Equation.3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5488" y="4728764"/>
                        <a:ext cx="34290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9975915"/>
              </p:ext>
            </p:extLst>
          </p:nvPr>
        </p:nvGraphicFramePr>
        <p:xfrm>
          <a:off x="2699792" y="6040586"/>
          <a:ext cx="3175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0" name="方程式" r:id="rId15" imgW="126780" imgH="164814" progId="Equation.3">
                  <p:embed/>
                </p:oleObj>
              </mc:Choice>
              <mc:Fallback>
                <p:oleObj name="方程式" r:id="rId15" imgW="126780" imgH="164814" progId="Equation.3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6040586"/>
                        <a:ext cx="3175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23538"/>
              </p:ext>
            </p:extLst>
          </p:nvPr>
        </p:nvGraphicFramePr>
        <p:xfrm>
          <a:off x="5766668" y="6021288"/>
          <a:ext cx="317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21" name="方程式" r:id="rId17" imgW="126725" imgH="177415" progId="Equation.3">
                  <p:embed/>
                </p:oleObj>
              </mc:Choice>
              <mc:Fallback>
                <p:oleObj name="方程式" r:id="rId17" imgW="126725" imgH="177415" progId="Equation.3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6668" y="6021288"/>
                        <a:ext cx="3175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文字方塊 14"/>
          <p:cNvSpPr txBox="1"/>
          <p:nvPr/>
        </p:nvSpPr>
        <p:spPr>
          <a:xfrm>
            <a:off x="1290178" y="5949280"/>
            <a:ext cx="21467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   ? 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505378" y="5949280"/>
            <a:ext cx="3085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 what is    ? 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00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1547664" y="188640"/>
          <a:ext cx="6026150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2" name="方程式" r:id="rId3" imgW="2857500" imgH="495300" progId="Equation.3">
                  <p:embed/>
                </p:oleObj>
              </mc:Choice>
              <mc:Fallback>
                <p:oleObj name="方程式" r:id="rId3" imgW="2857500" imgH="49530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88640"/>
                        <a:ext cx="6026150" cy="98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1577032" y="1125538"/>
          <a:ext cx="6883400" cy="98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3" name="方程式" r:id="rId5" imgW="3263900" imgH="495300" progId="Equation.3">
                  <p:embed/>
                </p:oleObj>
              </mc:Choice>
              <mc:Fallback>
                <p:oleObj name="方程式" r:id="rId5" imgW="3263900" imgH="49530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032" y="1125538"/>
                        <a:ext cx="6883400" cy="985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2195736" y="1916832"/>
          <a:ext cx="5221287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4" name="方程式" r:id="rId7" imgW="2476500" imgH="444500" progId="Equation.3">
                  <p:embed/>
                </p:oleObj>
              </mc:Choice>
              <mc:Fallback>
                <p:oleObj name="方程式" r:id="rId7" imgW="2476500" imgH="444500" progId="Equation.3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916832"/>
                        <a:ext cx="5221287" cy="884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2205087" y="2807395"/>
          <a:ext cx="3375025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5" name="方程式" r:id="rId9" imgW="1600200" imgH="457200" progId="Equation.3">
                  <p:embed/>
                </p:oleObj>
              </mc:Choice>
              <mc:Fallback>
                <p:oleObj name="方程式" r:id="rId9" imgW="1600200" imgH="457200" progId="Equation.3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87" y="2807395"/>
                        <a:ext cx="3375025" cy="909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83568" y="188640"/>
            <a:ext cx="7808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6-4. Angle between planes (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) and (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zh-TW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1504230" y="868363"/>
          <a:ext cx="4579938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1" name="方程式" r:id="rId3" imgW="2171700" imgH="317500" progId="Equation.3">
                  <p:embed/>
                </p:oleObj>
              </mc:Choice>
              <mc:Fallback>
                <p:oleObj name="方程式" r:id="rId3" imgW="2171700" imgH="31750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4230" y="868363"/>
                        <a:ext cx="4579938" cy="633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547664" y="1567507"/>
          <a:ext cx="2919413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2" name="方程式" r:id="rId5" imgW="1384300" imgH="571500" progId="Equation.3">
                  <p:embed/>
                </p:oleObj>
              </mc:Choice>
              <mc:Fallback>
                <p:oleObj name="方程式" r:id="rId5" imgW="1384300" imgH="571500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567507"/>
                        <a:ext cx="2919413" cy="1141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43608" y="2636912"/>
            <a:ext cx="3526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for the cubic system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170383" y="3274491"/>
          <a:ext cx="6858001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3" name="方程式" r:id="rId7" imgW="3251200" imgH="546100" progId="Equation.3">
                  <p:embed/>
                </p:oleObj>
              </mc:Choice>
              <mc:Fallback>
                <p:oleObj name="方程式" r:id="rId7" imgW="3251200" imgH="54610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0383" y="3274491"/>
                        <a:ext cx="6858001" cy="1090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1979712" y="4365104"/>
          <a:ext cx="5276850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4" name="方程式" r:id="rId9" imgW="2501900" imgH="533400" progId="Equation.3">
                  <p:embed/>
                </p:oleObj>
              </mc:Choice>
              <mc:Fallback>
                <p:oleObj name="方程式" r:id="rId9" imgW="2501900" imgH="53340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365104"/>
                        <a:ext cx="5276850" cy="1065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1979712" y="5373216"/>
          <a:ext cx="4714875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5" name="方程式" r:id="rId11" imgW="2235200" imgH="520700" progId="Equation.3">
                  <p:embed/>
                </p:oleObj>
              </mc:Choice>
              <mc:Fallback>
                <p:oleObj name="方程式" r:id="rId11" imgW="2235200" imgH="52070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5373216"/>
                        <a:ext cx="4714875" cy="1039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83568" y="188640"/>
            <a:ext cx="759913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6-5. The relationship between real lattice and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       reciprocal lattice in cubic system</a:t>
            </a:r>
            <a:r>
              <a:rPr lang="zh-TW" altLang="zh-TW" sz="3200" dirty="0" smtClean="0">
                <a:latin typeface="Times New Roman" pitchFamily="18" charset="0"/>
                <a:cs typeface="Times New Roman" pitchFamily="18" charset="0"/>
              </a:rPr>
              <a:t>：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1506240" y="2060848"/>
            <a:ext cx="572464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Simple cubic            Simple cubic</a:t>
            </a:r>
            <a:endParaRPr lang="zh-TW" altLang="zh-TW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BCC                          FCC</a:t>
            </a:r>
          </a:p>
          <a:p>
            <a:pPr algn="ctr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FCC                           BCC</a:t>
            </a:r>
            <a:endParaRPr lang="zh-TW" altLang="zh-TW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1637781" y="1484784"/>
            <a:ext cx="5955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Real lattice          Reciprocal lattice</a:t>
            </a:r>
            <a:endParaRPr lang="zh-TW" altLang="zh-TW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71600" y="188640"/>
            <a:ext cx="36391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zh-TW" altLang="zh-TW" sz="3200" dirty="0" smtClean="0">
                <a:latin typeface="Times New Roman" pitchFamily="18" charset="0"/>
                <a:cs typeface="Times New Roman" pitchFamily="18" charset="0"/>
              </a:rPr>
              <a:t>：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</a:rPr>
              <a:t>f.c.c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</a:rPr>
              <a:t>b.c.c</a:t>
            </a:r>
            <a:endParaRPr lang="zh-TW" altLang="zh-TW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1015335" y="692696"/>
            <a:ext cx="76386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(1) Find the primitive unit cell of the selected</a:t>
            </a:r>
          </a:p>
          <a:p>
            <a:pPr lvl="0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     structure</a:t>
            </a:r>
            <a:endParaRPr lang="zh-TW" altLang="zh-TW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(2) Identify the unit vectors</a:t>
            </a:r>
            <a:endParaRPr lang="zh-TW" altLang="zh-TW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027" y="2348880"/>
            <a:ext cx="3600400" cy="3512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48880"/>
            <a:ext cx="426827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4355976" y="5949280"/>
          <a:ext cx="156210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0" name="方程式" r:id="rId5" imgW="1117115" imgH="444307" progId="Equation.3">
                  <p:embed/>
                </p:oleObj>
              </mc:Choice>
              <mc:Fallback>
                <p:oleObj name="方程式" r:id="rId5" imgW="1117115" imgH="444307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5949280"/>
                        <a:ext cx="1562100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6012160" y="5949280"/>
          <a:ext cx="142875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1" name="方程式" r:id="rId7" imgW="1015559" imgH="444307" progId="Equation.3">
                  <p:embed/>
                </p:oleObj>
              </mc:Choice>
              <mc:Fallback>
                <p:oleObj name="方程式" r:id="rId7" imgW="1015559" imgH="444307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5949280"/>
                        <a:ext cx="1428750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7607746" y="5949280"/>
          <a:ext cx="1428750" cy="68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2" name="方程式" r:id="rId9" imgW="1015559" imgH="444307" progId="Equation.3">
                  <p:embed/>
                </p:oleObj>
              </mc:Choice>
              <mc:Fallback>
                <p:oleObj name="方程式" r:id="rId9" imgW="1015559" imgH="444307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7746" y="5949280"/>
                        <a:ext cx="1428750" cy="687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251520" y="5949280"/>
          <a:ext cx="10255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3" name="方程式" r:id="rId11" imgW="761669" imgH="444307" progId="Equation.3">
                  <p:embed/>
                </p:oleObj>
              </mc:Choice>
              <mc:Fallback>
                <p:oleObj name="方程式" r:id="rId11" imgW="761669" imgH="444307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5949280"/>
                        <a:ext cx="1025525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1498501" y="5949280"/>
          <a:ext cx="1057275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4" name="方程式" r:id="rId13" imgW="761669" imgH="444307" progId="Equation.3">
                  <p:embed/>
                </p:oleObj>
              </mc:Choice>
              <mc:Fallback>
                <p:oleObj name="方程式" r:id="rId13" imgW="761669" imgH="444307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501" y="5949280"/>
                        <a:ext cx="1057275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2771800" y="5949280"/>
          <a:ext cx="1028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05" name="方程式" r:id="rId15" imgW="748975" imgH="444307" progId="Equation.3">
                  <p:embed/>
                </p:oleObj>
              </mc:Choice>
              <mc:Fallback>
                <p:oleObj name="方程式" r:id="rId15" imgW="748975" imgH="444307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5949280"/>
                        <a:ext cx="10287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1043608" y="260648"/>
          <a:ext cx="195421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4" name="方程式" r:id="rId3" imgW="926698" imgH="444307" progId="Equation.3">
                  <p:embed/>
                </p:oleObj>
              </mc:Choice>
              <mc:Fallback>
                <p:oleObj name="方程式" r:id="rId3" imgW="926698" imgH="444307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60648"/>
                        <a:ext cx="1954212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3598739" y="260350"/>
          <a:ext cx="2008187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5" name="方程式" r:id="rId5" imgW="952087" imgH="444307" progId="Equation.3">
                  <p:embed/>
                </p:oleObj>
              </mc:Choice>
              <mc:Fallback>
                <p:oleObj name="方程式" r:id="rId5" imgW="952087" imgH="444307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8739" y="260350"/>
                        <a:ext cx="2008187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6334001" y="260350"/>
          <a:ext cx="195580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6" name="方程式" r:id="rId7" imgW="926698" imgH="444307" progId="Equation.3">
                  <p:embed/>
                </p:oleObj>
              </mc:Choice>
              <mc:Fallback>
                <p:oleObj name="方程式" r:id="rId7" imgW="926698" imgH="444307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001" y="260350"/>
                        <a:ext cx="1955800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1043608" y="1196752"/>
          <a:ext cx="7178675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7" name="方程式" r:id="rId9" imgW="3403600" imgH="495300" progId="Equation.3">
                  <p:embed/>
                </p:oleObj>
              </mc:Choice>
              <mc:Fallback>
                <p:oleObj name="方程式" r:id="rId9" imgW="3403600" imgH="495300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196752"/>
                        <a:ext cx="7178675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1043608" y="2227138"/>
          <a:ext cx="6215063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8" name="方程式" r:id="rId11" imgW="2946400" imgH="495300" progId="Equation.3">
                  <p:embed/>
                </p:oleObj>
              </mc:Choice>
              <mc:Fallback>
                <p:oleObj name="方程式" r:id="rId11" imgW="2946400" imgH="49530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227138"/>
                        <a:ext cx="6215063" cy="985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1045022" y="3212976"/>
          <a:ext cx="7954962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29" name="方程式" r:id="rId13" imgW="3771900" imgH="457200" progId="Equation.3">
                  <p:embed/>
                </p:oleObj>
              </mc:Choice>
              <mc:Fallback>
                <p:oleObj name="方程式" r:id="rId13" imgW="3771900" imgH="45720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5022" y="3212976"/>
                        <a:ext cx="7954962" cy="909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線接點 8"/>
          <p:cNvCxnSpPr/>
          <p:nvPr/>
        </p:nvCxnSpPr>
        <p:spPr>
          <a:xfrm>
            <a:off x="971600" y="3861048"/>
            <a:ext cx="36004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>
            <a:off x="8532440" y="4149080"/>
            <a:ext cx="36004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/>
        </p:nvSpPr>
        <p:spPr>
          <a:xfrm>
            <a:off x="971600" y="4221088"/>
            <a:ext cx="751840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Volume of F.C.C. is 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zh-TW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There are four atoms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unit cell!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the volume for the primitive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of a F.C.C.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structure is ? 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直線接點 12"/>
          <p:cNvCxnSpPr/>
          <p:nvPr/>
        </p:nvCxnSpPr>
        <p:spPr>
          <a:xfrm flipV="1">
            <a:off x="8820472" y="4221088"/>
            <a:ext cx="0" cy="1296144"/>
          </a:xfrm>
          <a:prstGeom prst="line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5292080" y="5517232"/>
            <a:ext cx="352839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1403648" y="116632"/>
          <a:ext cx="5597525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4" name="方程式" r:id="rId3" imgW="2654300" imgH="685800" progId="Equation.3">
                  <p:embed/>
                </p:oleObj>
              </mc:Choice>
              <mc:Fallback>
                <p:oleObj name="方程式" r:id="rId3" imgW="2654300" imgH="6858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16632"/>
                        <a:ext cx="5597525" cy="136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1835696" y="1351037"/>
          <a:ext cx="6000750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5" name="方程式" r:id="rId5" imgW="2844800" imgH="647700" progId="Equation.3">
                  <p:embed/>
                </p:oleObj>
              </mc:Choice>
              <mc:Fallback>
                <p:oleObj name="方程式" r:id="rId5" imgW="2844800" imgH="64770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351037"/>
                        <a:ext cx="6000750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1835696" y="2708920"/>
          <a:ext cx="3910012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6" name="方程式" r:id="rId7" imgW="1854200" imgH="444500" progId="Equation.3">
                  <p:embed/>
                </p:oleObj>
              </mc:Choice>
              <mc:Fallback>
                <p:oleObj name="方程式" r:id="rId7" imgW="1854200" imgH="44450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2708920"/>
                        <a:ext cx="3910012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1331640" y="1196752"/>
            <a:ext cx="43204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>
            <a:off x="4427984" y="3573016"/>
            <a:ext cx="129614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1115616" y="3573016"/>
            <a:ext cx="1786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Similarly,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1654175" y="4221163"/>
          <a:ext cx="2141538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7" name="方程式" r:id="rId9" imgW="1015559" imgH="444307" progId="Equation.3">
                  <p:embed/>
                </p:oleObj>
              </mc:Choice>
              <mc:Fallback>
                <p:oleObj name="方程式" r:id="rId9" imgW="1015559" imgH="444307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4175" y="4221163"/>
                        <a:ext cx="2141538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4997450" y="4221163"/>
          <a:ext cx="24098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8" name="方程式" r:id="rId11" imgW="1143000" imgH="444500" progId="Equation.3">
                  <p:embed/>
                </p:oleObj>
              </mc:Choice>
              <mc:Fallback>
                <p:oleObj name="方程式" r:id="rId11" imgW="1143000" imgH="44450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0" y="4221163"/>
                        <a:ext cx="240982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1619672" y="5157192"/>
          <a:ext cx="47117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59" name="方程式" r:id="rId13" imgW="2235200" imgH="444500" progId="Equation.3">
                  <p:embed/>
                </p:oleObj>
              </mc:Choice>
              <mc:Fallback>
                <p:oleObj name="方程式" r:id="rId13" imgW="2235200" imgH="44450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5157192"/>
                        <a:ext cx="471170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文字方塊 12"/>
          <p:cNvSpPr txBox="1"/>
          <p:nvPr/>
        </p:nvSpPr>
        <p:spPr>
          <a:xfrm>
            <a:off x="6637497" y="5292497"/>
            <a:ext cx="18229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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B.C.C.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6732240" y="6021288"/>
            <a:ext cx="2169184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page 23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611560" y="958076"/>
            <a:ext cx="822750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we use primitive cell translation vector to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reciprocal lattice.</a:t>
            </a:r>
          </a:p>
          <a:p>
            <a:endParaRPr lang="en-US" altLang="zh-TW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we are calculating the </a:t>
            </a:r>
            <a:r>
              <a:rPr lang="en-US" altLang="zh-TW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interplanar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spacing,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reciprocal lattices that we chosen is different.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059832" y="4293096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Contradictory?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561922" y="5373216"/>
            <a:ext cx="37769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one is correct?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20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27584" y="260648"/>
            <a:ext cx="727474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primitive translation vector to do the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reciprocal lattice calculation: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Case: FCC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 BCC</a:t>
            </a:r>
            <a:r>
              <a:rPr lang="zh-TW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858056"/>
              </p:ext>
            </p:extLst>
          </p:nvPr>
        </p:nvGraphicFramePr>
        <p:xfrm>
          <a:off x="1115616" y="1916832"/>
          <a:ext cx="47117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2" name="方程式" r:id="rId3" imgW="2235200" imgH="444500" progId="Equation.3">
                  <p:embed/>
                </p:oleObj>
              </mc:Choice>
              <mc:Fallback>
                <p:oleObj name="方程式" r:id="rId3" imgW="2235200" imgH="444500" progId="Equation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916832"/>
                        <a:ext cx="471170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直線接點 4"/>
          <p:cNvCxnSpPr/>
          <p:nvPr/>
        </p:nvCxnSpPr>
        <p:spPr>
          <a:xfrm>
            <a:off x="1115616" y="2852936"/>
            <a:ext cx="136815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809869"/>
              </p:ext>
            </p:extLst>
          </p:nvPr>
        </p:nvGraphicFramePr>
        <p:xfrm>
          <a:off x="1677070" y="2924943"/>
          <a:ext cx="443700" cy="50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3" name="方程式" r:id="rId5" imgW="177480" imgH="203040" progId="Equation.3">
                  <p:embed/>
                </p:oleObj>
              </mc:Choice>
              <mc:Fallback>
                <p:oleObj name="方程式" r:id="rId5" imgW="177480" imgH="203040" progId="Equation.3">
                  <p:embed/>
                  <p:pic>
                    <p:nvPicPr>
                      <p:cNvPr id="0" name="Picture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7070" y="2924943"/>
                        <a:ext cx="443700" cy="50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接點 6"/>
          <p:cNvCxnSpPr/>
          <p:nvPr/>
        </p:nvCxnSpPr>
        <p:spPr>
          <a:xfrm>
            <a:off x="2627784" y="2852936"/>
            <a:ext cx="136815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724404"/>
              </p:ext>
            </p:extLst>
          </p:nvPr>
        </p:nvGraphicFramePr>
        <p:xfrm>
          <a:off x="3189288" y="2908871"/>
          <a:ext cx="442912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4" name="方程式" r:id="rId7" imgW="177480" imgH="215640" progId="Equation.3">
                  <p:embed/>
                </p:oleObj>
              </mc:Choice>
              <mc:Fallback>
                <p:oleObj name="方程式" r:id="rId7" imgW="177480" imgH="215640" progId="Equation.3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2908871"/>
                        <a:ext cx="442912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直線接點 8"/>
          <p:cNvCxnSpPr/>
          <p:nvPr/>
        </p:nvCxnSpPr>
        <p:spPr>
          <a:xfrm>
            <a:off x="4355976" y="2852936"/>
            <a:ext cx="136815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502848"/>
              </p:ext>
            </p:extLst>
          </p:nvPr>
        </p:nvGraphicFramePr>
        <p:xfrm>
          <a:off x="4933950" y="2924746"/>
          <a:ext cx="411163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5" name="方程式" r:id="rId9" imgW="164880" imgH="203040" progId="Equation.3">
                  <p:embed/>
                </p:oleObj>
              </mc:Choice>
              <mc:Fallback>
                <p:oleObj name="方程式" r:id="rId9" imgW="164880" imgH="203040" progId="Equation.3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3950" y="2924746"/>
                        <a:ext cx="411163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291143"/>
              </p:ext>
            </p:extLst>
          </p:nvPr>
        </p:nvGraphicFramePr>
        <p:xfrm>
          <a:off x="1043607" y="3492500"/>
          <a:ext cx="6254100" cy="107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6" name="方程式" r:id="rId11" imgW="2501640" imgH="431640" progId="Equation.3">
                  <p:embed/>
                </p:oleObj>
              </mc:Choice>
              <mc:Fallback>
                <p:oleObj name="方程式" r:id="rId11" imgW="2501640" imgH="431640" progId="Equation.3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7" y="3492500"/>
                        <a:ext cx="6254100" cy="107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072015"/>
              </p:ext>
            </p:extLst>
          </p:nvPr>
        </p:nvGraphicFramePr>
        <p:xfrm>
          <a:off x="1763688" y="4499570"/>
          <a:ext cx="4762500" cy="180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7" name="方程式" r:id="rId13" imgW="1904760" imgH="723600" progId="Equation.3">
                  <p:embed/>
                </p:oleObj>
              </mc:Choice>
              <mc:Fallback>
                <p:oleObj name="方程式" r:id="rId13" imgW="1904760" imgH="723600" progId="Equation.3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499570"/>
                        <a:ext cx="4762500" cy="180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95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8882859"/>
              </p:ext>
            </p:extLst>
          </p:nvPr>
        </p:nvGraphicFramePr>
        <p:xfrm>
          <a:off x="1475656" y="260648"/>
          <a:ext cx="5175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4" name="方程式" r:id="rId3" imgW="2070000" imgH="393480" progId="Equation.3">
                  <p:embed/>
                </p:oleObj>
              </mc:Choice>
              <mc:Fallback>
                <p:oleObj name="方程式" r:id="rId3" imgW="2070000" imgH="393480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60648"/>
                        <a:ext cx="517525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570485"/>
              </p:ext>
            </p:extLst>
          </p:nvPr>
        </p:nvGraphicFramePr>
        <p:xfrm>
          <a:off x="1475656" y="1268760"/>
          <a:ext cx="6508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5" name="方程式" r:id="rId5" imgW="2603160" imgH="393480" progId="Equation.3">
                  <p:embed/>
                </p:oleObj>
              </mc:Choice>
              <mc:Fallback>
                <p:oleObj name="方程式" r:id="rId5" imgW="2603160" imgH="393480" progId="Equation.3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268760"/>
                        <a:ext cx="650875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7569624"/>
              </p:ext>
            </p:extLst>
          </p:nvPr>
        </p:nvGraphicFramePr>
        <p:xfrm>
          <a:off x="1481658" y="2348880"/>
          <a:ext cx="6762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6" name="方程式" r:id="rId7" imgW="2705040" imgH="393480" progId="Equation.3">
                  <p:embed/>
                </p:oleObj>
              </mc:Choice>
              <mc:Fallback>
                <p:oleObj name="方程式" r:id="rId7" imgW="2705040" imgH="393480" progId="Equation.3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658" y="2348880"/>
                        <a:ext cx="676275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662902"/>
              </p:ext>
            </p:extLst>
          </p:nvPr>
        </p:nvGraphicFramePr>
        <p:xfrm>
          <a:off x="1475656" y="3524870"/>
          <a:ext cx="51752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7" name="方程式" r:id="rId9" imgW="2070000" imgH="393480" progId="Equation.3">
                  <p:embed/>
                </p:oleObj>
              </mc:Choice>
              <mc:Fallback>
                <p:oleObj name="方程式" r:id="rId9" imgW="2070000" imgH="393480" progId="Equation.3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524870"/>
                        <a:ext cx="517525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103747"/>
              </p:ext>
            </p:extLst>
          </p:nvPr>
        </p:nvGraphicFramePr>
        <p:xfrm>
          <a:off x="1465263" y="4604990"/>
          <a:ext cx="6794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8" name="方程式" r:id="rId11" imgW="2717640" imgH="393480" progId="Equation.3">
                  <p:embed/>
                </p:oleObj>
              </mc:Choice>
              <mc:Fallback>
                <p:oleObj name="方程式" r:id="rId11" imgW="2717640" imgH="393480" progId="Equation.3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5263" y="4604990"/>
                        <a:ext cx="67945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441969"/>
              </p:ext>
            </p:extLst>
          </p:nvPr>
        </p:nvGraphicFramePr>
        <p:xfrm>
          <a:off x="1475656" y="5684838"/>
          <a:ext cx="5715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9" name="方程式" r:id="rId13" imgW="2286000" imgH="393480" progId="Equation.3">
                  <p:embed/>
                </p:oleObj>
              </mc:Choice>
              <mc:Fallback>
                <p:oleObj name="方程式" r:id="rId13" imgW="2286000" imgH="393480" progId="Equation.3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5684838"/>
                        <a:ext cx="57150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753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837077"/>
              </p:ext>
            </p:extLst>
          </p:nvPr>
        </p:nvGraphicFramePr>
        <p:xfrm>
          <a:off x="1043607" y="188640"/>
          <a:ext cx="6254100" cy="107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5" name="方程式" r:id="rId3" imgW="2501640" imgH="431640" progId="Equation.3">
                  <p:embed/>
                </p:oleObj>
              </mc:Choice>
              <mc:Fallback>
                <p:oleObj name="方程式" r:id="rId3" imgW="2501640" imgH="43164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7" y="188640"/>
                        <a:ext cx="6254100" cy="107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182444"/>
              </p:ext>
            </p:extLst>
          </p:nvPr>
        </p:nvGraphicFramePr>
        <p:xfrm>
          <a:off x="1475656" y="1267740"/>
          <a:ext cx="7524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6" name="方程式" r:id="rId5" imgW="3009600" imgH="419040" progId="Equation.3">
                  <p:embed/>
                </p:oleObj>
              </mc:Choice>
              <mc:Fallback>
                <p:oleObj name="方程式" r:id="rId5" imgW="3009600" imgH="41904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267740"/>
                        <a:ext cx="7524750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117166"/>
              </p:ext>
            </p:extLst>
          </p:nvPr>
        </p:nvGraphicFramePr>
        <p:xfrm>
          <a:off x="1529804" y="2348880"/>
          <a:ext cx="5778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7" name="方程式" r:id="rId7" imgW="2311200" imgH="393480" progId="Equation.3">
                  <p:embed/>
                </p:oleObj>
              </mc:Choice>
              <mc:Fallback>
                <p:oleObj name="方程式" r:id="rId7" imgW="2311200" imgH="39348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9804" y="2348880"/>
                        <a:ext cx="57785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1691680" y="3394590"/>
            <a:ext cx="5606027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0872843"/>
              </p:ext>
            </p:extLst>
          </p:nvPr>
        </p:nvGraphicFramePr>
        <p:xfrm>
          <a:off x="2268538" y="3573463"/>
          <a:ext cx="4222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28" name="方程式" r:id="rId9" imgW="1688760" imgH="419040" progId="Equation.3">
                  <p:embed/>
                </p:oleObj>
              </mc:Choice>
              <mc:Fallback>
                <p:oleObj name="方程式" r:id="rId9" imgW="1688760" imgH="41904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573463"/>
                        <a:ext cx="4222750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字方塊 7"/>
          <p:cNvSpPr txBox="1"/>
          <p:nvPr/>
        </p:nvSpPr>
        <p:spPr>
          <a:xfrm>
            <a:off x="1414880" y="3789040"/>
            <a:ext cx="708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6502640" y="3789040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Why?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線單箭頭接點 10"/>
          <p:cNvCxnSpPr/>
          <p:nvPr/>
        </p:nvCxnSpPr>
        <p:spPr>
          <a:xfrm flipV="1">
            <a:off x="3275856" y="4588677"/>
            <a:ext cx="861326" cy="352491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字方塊 12"/>
          <p:cNvSpPr txBox="1"/>
          <p:nvPr/>
        </p:nvSpPr>
        <p:spPr>
          <a:xfrm>
            <a:off x="467544" y="5013176"/>
            <a:ext cx="4857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hkl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defined using unit cell!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直線單箭頭接點 14"/>
          <p:cNvCxnSpPr/>
          <p:nvPr/>
        </p:nvCxnSpPr>
        <p:spPr>
          <a:xfrm flipH="1" flipV="1">
            <a:off x="7163928" y="3394590"/>
            <a:ext cx="936104" cy="70222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 flipH="1">
            <a:off x="8100032" y="4096816"/>
            <a:ext cx="360" cy="169973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2915816" y="5661248"/>
            <a:ext cx="6099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hkl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is defined using primitive cell!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771800" y="6237312"/>
            <a:ext cx="1300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HKL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01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971600" y="332656"/>
            <a:ext cx="74703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requirements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the basic</a:t>
            </a:r>
          </a:p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translation vectors of the “reciprocal lattice”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4195874"/>
              </p:ext>
            </p:extLst>
          </p:nvPr>
        </p:nvGraphicFramePr>
        <p:xfrm>
          <a:off x="1835696" y="1412776"/>
          <a:ext cx="4445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1" name="方程式" r:id="rId3" imgW="177569" imgH="202936" progId="Equation.3">
                  <p:embed/>
                </p:oleObj>
              </mc:Choice>
              <mc:Fallback>
                <p:oleObj name="方程式" r:id="rId3" imgW="177569" imgH="202936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412776"/>
                        <a:ext cx="4445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024973"/>
              </p:ext>
            </p:extLst>
          </p:nvPr>
        </p:nvGraphicFramePr>
        <p:xfrm>
          <a:off x="2195736" y="1772816"/>
          <a:ext cx="4730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2" name="方程式" r:id="rId5" imgW="1892300" imgH="228600" progId="Equation.3">
                  <p:embed/>
                </p:oleObj>
              </mc:Choice>
              <mc:Fallback>
                <p:oleObj name="方程式" r:id="rId5" imgW="1892300" imgH="228600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772816"/>
                        <a:ext cx="47307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3093506" y="2556193"/>
            <a:ext cx="6864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i.e.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083901"/>
              </p:ext>
            </p:extLst>
          </p:nvPr>
        </p:nvGraphicFramePr>
        <p:xfrm>
          <a:off x="4067944" y="2564904"/>
          <a:ext cx="2444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3" name="方程式" r:id="rId7" imgW="977900" imgH="228600" progId="Equation.3">
                  <p:embed/>
                </p:oleObj>
              </mc:Choice>
              <mc:Fallback>
                <p:oleObj name="方程式" r:id="rId7" imgW="977900" imgH="228600" progId="Equation.3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2564904"/>
                        <a:ext cx="24447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接點 6"/>
          <p:cNvCxnSpPr/>
          <p:nvPr/>
        </p:nvCxnSpPr>
        <p:spPr>
          <a:xfrm>
            <a:off x="3869128" y="2344316"/>
            <a:ext cx="3057358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/>
          <p:cNvSpPr txBox="1"/>
          <p:nvPr/>
        </p:nvSpPr>
        <p:spPr>
          <a:xfrm>
            <a:off x="971600" y="1404065"/>
            <a:ext cx="8002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971600" y="3348281"/>
            <a:ext cx="27304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7466895"/>
              </p:ext>
            </p:extLst>
          </p:nvPr>
        </p:nvGraphicFramePr>
        <p:xfrm>
          <a:off x="3960632" y="3352110"/>
          <a:ext cx="14922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4" name="方程式" r:id="rId9" imgW="596900" imgH="241300" progId="Equation.3">
                  <p:embed/>
                </p:oleObj>
              </mc:Choice>
              <mc:Fallback>
                <p:oleObj name="方程式" r:id="rId9" imgW="596900" imgH="241300" progId="Equation.3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0632" y="3352110"/>
                        <a:ext cx="149225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585506"/>
              </p:ext>
            </p:extLst>
          </p:nvPr>
        </p:nvGraphicFramePr>
        <p:xfrm>
          <a:off x="5735638" y="3325689"/>
          <a:ext cx="25082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5" name="方程式" r:id="rId11" imgW="1002865" imgH="241195" progId="Equation.3">
                  <p:embed/>
                </p:oleObj>
              </mc:Choice>
              <mc:Fallback>
                <p:oleObj name="方程式" r:id="rId11" imgW="1002865" imgH="241195" progId="Equation.3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638" y="3325689"/>
                        <a:ext cx="2508250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物件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878430"/>
              </p:ext>
            </p:extLst>
          </p:nvPr>
        </p:nvGraphicFramePr>
        <p:xfrm>
          <a:off x="1175990" y="4005064"/>
          <a:ext cx="5556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6" name="方程式" r:id="rId13" imgW="2222500" imgH="228600" progId="Equation.3">
                  <p:embed/>
                </p:oleObj>
              </mc:Choice>
              <mc:Fallback>
                <p:oleObj name="方程式" r:id="rId13" imgW="2222500" imgH="228600" progId="Equation.3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990" y="4005064"/>
                        <a:ext cx="55562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物件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264140"/>
              </p:ext>
            </p:extLst>
          </p:nvPr>
        </p:nvGraphicFramePr>
        <p:xfrm>
          <a:off x="2517378" y="4509120"/>
          <a:ext cx="32067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7" name="方程式" r:id="rId15" imgW="1282700" imgH="419100" progId="Equation.3">
                  <p:embed/>
                </p:oleObj>
              </mc:Choice>
              <mc:Fallback>
                <p:oleObj name="方程式" r:id="rId15" imgW="1282700" imgH="419100" progId="Equation.3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378" y="4509120"/>
                        <a:ext cx="3206750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物件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589171"/>
              </p:ext>
            </p:extLst>
          </p:nvPr>
        </p:nvGraphicFramePr>
        <p:xfrm>
          <a:off x="2331442" y="5566618"/>
          <a:ext cx="39687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name="方程式" r:id="rId17" imgW="1587500" imgH="469900" progId="Equation.3">
                  <p:embed/>
                </p:oleObj>
              </mc:Choice>
              <mc:Fallback>
                <p:oleObj name="方程式" r:id="rId17" imgW="1587500" imgH="469900" progId="Equation.3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1442" y="5566618"/>
                        <a:ext cx="3968750" cy="117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33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5643570" y="3683011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5643570" y="4043374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5643570" y="3322649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6794508" y="3106749"/>
            <a:ext cx="6477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>
            <a:off x="6289683" y="3106749"/>
            <a:ext cx="6477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H="1">
            <a:off x="5786445" y="3106749"/>
            <a:ext cx="64770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5643570" y="4402149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6434145" y="4402149"/>
            <a:ext cx="5048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 flipV="1">
            <a:off x="6434145" y="4041786"/>
            <a:ext cx="144463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" name="Line 14"/>
          <p:cNvSpPr>
            <a:spLocks noChangeShapeType="1"/>
          </p:cNvSpPr>
          <p:nvPr/>
        </p:nvSpPr>
        <p:spPr bwMode="auto">
          <a:xfrm flipV="1">
            <a:off x="6434145" y="3683011"/>
            <a:ext cx="792163" cy="719138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H="1" flipV="1">
            <a:off x="6075370" y="4041786"/>
            <a:ext cx="358775" cy="360363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263528" y="1000108"/>
            <a:ext cx="8451876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3200" dirty="0">
                <a:sym typeface="Symbol" panose="05050102010706020507" pitchFamily="18" charset="2"/>
              </a:rPr>
              <a:t>    Find out the relation between the (</a:t>
            </a:r>
            <a:r>
              <a:rPr lang="en-US" altLang="zh-TW" sz="3200" i="1" dirty="0" err="1" smtClean="0">
                <a:sym typeface="Symbol" panose="05050102010706020507" pitchFamily="18" charset="2"/>
              </a:rPr>
              <a:t>hkl</a:t>
            </a:r>
            <a:r>
              <a:rPr lang="en-US" altLang="zh-TW" sz="3200" dirty="0" smtClean="0">
                <a:sym typeface="Symbol" panose="05050102010706020507" pitchFamily="18" charset="2"/>
              </a:rPr>
              <a:t>) and </a:t>
            </a:r>
          </a:p>
          <a:p>
            <a:pPr eaLnBrk="1" hangingPunct="1"/>
            <a:r>
              <a:rPr lang="en-US" altLang="zh-TW" sz="3200" dirty="0" smtClean="0">
                <a:sym typeface="Symbol" panose="05050102010706020507" pitchFamily="18" charset="2"/>
              </a:rPr>
              <a:t>      [</a:t>
            </a:r>
            <a:r>
              <a:rPr lang="en-US" altLang="zh-TW" sz="3200" i="1" dirty="0" err="1">
                <a:sym typeface="Symbol" panose="05050102010706020507" pitchFamily="18" charset="2"/>
              </a:rPr>
              <a:t>uvw</a:t>
            </a:r>
            <a:r>
              <a:rPr lang="en-US" altLang="zh-TW" sz="3200" dirty="0">
                <a:sym typeface="Symbol" panose="05050102010706020507" pitchFamily="18" charset="2"/>
              </a:rPr>
              <a:t>] in </a:t>
            </a:r>
            <a:r>
              <a:rPr lang="en-US" altLang="zh-TW" sz="3200" dirty="0" smtClean="0">
                <a:sym typeface="Symbol" panose="05050102010706020507" pitchFamily="18" charset="2"/>
              </a:rPr>
              <a:t>the </a:t>
            </a:r>
            <a:r>
              <a:rPr lang="en-US" altLang="zh-TW" sz="3200" dirty="0">
                <a:sym typeface="Symbol" panose="05050102010706020507" pitchFamily="18" charset="2"/>
              </a:rPr>
              <a:t>unit cell defined </a:t>
            </a:r>
            <a:r>
              <a:rPr lang="en-US" altLang="zh-TW" sz="3200" dirty="0" smtClean="0">
                <a:sym typeface="Symbol" panose="05050102010706020507" pitchFamily="18" charset="2"/>
              </a:rPr>
              <a:t>by </a:t>
            </a:r>
            <a:r>
              <a:rPr lang="en-US" altLang="zh-TW" sz="3200" b="1" i="1" dirty="0" smtClean="0">
                <a:sym typeface="Symbol" panose="05050102010706020507" pitchFamily="18" charset="2"/>
              </a:rPr>
              <a:t>       </a:t>
            </a:r>
            <a:r>
              <a:rPr lang="en-US" altLang="zh-TW" sz="3200" dirty="0" smtClean="0">
                <a:sym typeface="Symbol" panose="05050102010706020507" pitchFamily="18" charset="2"/>
              </a:rPr>
              <a:t>   and </a:t>
            </a:r>
            <a:r>
              <a:rPr lang="en-US" altLang="zh-TW" sz="3200" dirty="0">
                <a:sym typeface="Symbol" panose="05050102010706020507" pitchFamily="18" charset="2"/>
              </a:rPr>
              <a:t>the </a:t>
            </a:r>
            <a:r>
              <a:rPr lang="en-US" altLang="zh-TW" sz="3200" dirty="0" smtClean="0">
                <a:sym typeface="Symbol" panose="05050102010706020507" pitchFamily="18" charset="2"/>
              </a:rPr>
              <a:t> </a:t>
            </a:r>
          </a:p>
          <a:p>
            <a:pPr eaLnBrk="1" hangingPunct="1"/>
            <a:r>
              <a:rPr lang="en-US" altLang="zh-TW" sz="3200" dirty="0" smtClean="0">
                <a:sym typeface="Symbol" panose="05050102010706020507" pitchFamily="18" charset="2"/>
              </a:rPr>
              <a:t>      (</a:t>
            </a:r>
            <a:r>
              <a:rPr lang="en-US" altLang="zh-TW" sz="3200" i="1" dirty="0">
                <a:sym typeface="Symbol" panose="05050102010706020507" pitchFamily="18" charset="2"/>
              </a:rPr>
              <a:t>HKL</a:t>
            </a:r>
            <a:r>
              <a:rPr lang="en-US" altLang="zh-TW" sz="3200" dirty="0">
                <a:sym typeface="Symbol" panose="05050102010706020507" pitchFamily="18" charset="2"/>
              </a:rPr>
              <a:t>) </a:t>
            </a:r>
            <a:r>
              <a:rPr lang="en-US" altLang="zh-TW" sz="3200" dirty="0" smtClean="0">
                <a:sym typeface="Symbol" panose="05050102010706020507" pitchFamily="18" charset="2"/>
              </a:rPr>
              <a:t>and [</a:t>
            </a:r>
            <a:r>
              <a:rPr lang="en-US" altLang="zh-TW" sz="3200" i="1" dirty="0" smtClean="0">
                <a:sym typeface="Symbol" panose="05050102010706020507" pitchFamily="18" charset="2"/>
              </a:rPr>
              <a:t>UVW</a:t>
            </a:r>
            <a:r>
              <a:rPr lang="en-US" altLang="zh-TW" sz="3200" dirty="0">
                <a:sym typeface="Symbol" panose="05050102010706020507" pitchFamily="18" charset="2"/>
              </a:rPr>
              <a:t>] </a:t>
            </a:r>
            <a:r>
              <a:rPr lang="en-US" altLang="zh-TW" sz="3200" dirty="0" smtClean="0">
                <a:sym typeface="Symbol" panose="05050102010706020507" pitchFamily="18" charset="2"/>
              </a:rPr>
              <a:t>in the </a:t>
            </a:r>
            <a:r>
              <a:rPr lang="en-US" altLang="zh-TW" sz="3200" dirty="0">
                <a:sym typeface="Symbol" panose="05050102010706020507" pitchFamily="18" charset="2"/>
              </a:rPr>
              <a:t>unit cell defined </a:t>
            </a:r>
            <a:r>
              <a:rPr lang="en-US" altLang="zh-TW" sz="3200" dirty="0" smtClean="0">
                <a:sym typeface="Symbol" panose="05050102010706020507" pitchFamily="18" charset="2"/>
              </a:rPr>
              <a:t>by </a:t>
            </a:r>
          </a:p>
          <a:p>
            <a:pPr eaLnBrk="1" hangingPunct="1"/>
            <a:r>
              <a:rPr lang="en-US" altLang="zh-TW" sz="3200" dirty="0" smtClean="0">
                <a:sym typeface="Symbol" panose="05050102010706020507" pitchFamily="18" charset="2"/>
              </a:rPr>
              <a:t>                .</a:t>
            </a:r>
            <a:endParaRPr lang="en-US" altLang="zh-TW" sz="3200" i="1" dirty="0">
              <a:sym typeface="Symbol" panose="05050102010706020507" pitchFamily="18" charset="2"/>
            </a:endParaRPr>
          </a:p>
        </p:txBody>
      </p:sp>
      <p:graphicFrame>
        <p:nvGraphicFramePr>
          <p:cNvPr id="1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25353"/>
              </p:ext>
            </p:extLst>
          </p:nvPr>
        </p:nvGraphicFramePr>
        <p:xfrm>
          <a:off x="928662" y="3170246"/>
          <a:ext cx="2197100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3" name="Equation" r:id="rId3" imgW="1104840" imgH="736560" progId="Equation.3">
                  <p:embed/>
                </p:oleObj>
              </mc:Choice>
              <mc:Fallback>
                <p:oleObj name="Equation" r:id="rId3" imgW="1104840" imgH="73656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62" y="3170246"/>
                        <a:ext cx="2197100" cy="147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960090" y="5387994"/>
            <a:ext cx="2760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/>
              <a:t>In terms of matrix</a:t>
            </a:r>
          </a:p>
        </p:txBody>
      </p:sp>
      <p:graphicFrame>
        <p:nvGraphicFramePr>
          <p:cNvPr id="21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781975"/>
              </p:ext>
            </p:extLst>
          </p:nvPr>
        </p:nvGraphicFramePr>
        <p:xfrm>
          <a:off x="3876675" y="4905396"/>
          <a:ext cx="2843213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4" name="Equation" r:id="rId5" imgW="1422360" imgH="761760" progId="Equation.3">
                  <p:embed/>
                </p:oleObj>
              </mc:Choice>
              <mc:Fallback>
                <p:oleObj name="Equation" r:id="rId5" imgW="1422360" imgH="76176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6675" y="4905396"/>
                        <a:ext cx="2843213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1" name="Object 17"/>
          <p:cNvGraphicFramePr>
            <a:graphicFrameLocks noChangeAspect="1"/>
          </p:cNvGraphicFramePr>
          <p:nvPr/>
        </p:nvGraphicFramePr>
        <p:xfrm>
          <a:off x="6356368" y="1571612"/>
          <a:ext cx="858838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5" name="Equation" r:id="rId7" imgW="431640" imgH="241200" progId="Equation.3">
                  <p:embed/>
                </p:oleObj>
              </mc:Choice>
              <mc:Fallback>
                <p:oleObj name="Equation" r:id="rId7" imgW="431640" imgH="24120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6368" y="1571612"/>
                        <a:ext cx="858838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2" name="Object 18"/>
          <p:cNvGraphicFramePr>
            <a:graphicFrameLocks noChangeAspect="1"/>
          </p:cNvGraphicFramePr>
          <p:nvPr/>
        </p:nvGraphicFramePr>
        <p:xfrm>
          <a:off x="1039795" y="2571744"/>
          <a:ext cx="9604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6" name="Equation" r:id="rId9" imgW="482400" imgH="241200" progId="Equation.3">
                  <p:embed/>
                </p:oleObj>
              </mc:Choice>
              <mc:Fallback>
                <p:oleObj name="Equation" r:id="rId9" imgW="482400" imgH="2412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795" y="2571744"/>
                        <a:ext cx="9604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3" name="Object 19"/>
          <p:cNvGraphicFramePr>
            <a:graphicFrameLocks noChangeAspect="1"/>
          </p:cNvGraphicFramePr>
          <p:nvPr/>
        </p:nvGraphicFramePr>
        <p:xfrm>
          <a:off x="6500826" y="4430722"/>
          <a:ext cx="252413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7" name="Equation" r:id="rId11" imgW="126720" imgH="177480" progId="Equation.3">
                  <p:embed/>
                </p:oleObj>
              </mc:Choice>
              <mc:Fallback>
                <p:oleObj name="Equation" r:id="rId11" imgW="126720" imgH="177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0826" y="4430722"/>
                        <a:ext cx="252413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4" name="Object 20"/>
          <p:cNvGraphicFramePr>
            <a:graphicFrameLocks noChangeAspect="1"/>
          </p:cNvGraphicFramePr>
          <p:nvPr/>
        </p:nvGraphicFramePr>
        <p:xfrm>
          <a:off x="6365889" y="3644904"/>
          <a:ext cx="2778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8" name="Equation" r:id="rId13" imgW="139680" imgH="215640" progId="Equation.3">
                  <p:embed/>
                </p:oleObj>
              </mc:Choice>
              <mc:Fallback>
                <p:oleObj name="Equation" r:id="rId13" imgW="139680" imgH="21564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889" y="3644904"/>
                        <a:ext cx="27781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5" name="Object 21"/>
          <p:cNvGraphicFramePr>
            <a:graphicFrameLocks noChangeAspect="1"/>
          </p:cNvGraphicFramePr>
          <p:nvPr/>
        </p:nvGraphicFramePr>
        <p:xfrm>
          <a:off x="7269184" y="3287714"/>
          <a:ext cx="30321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9" name="Equation" r:id="rId15" imgW="152280" imgH="203040" progId="Equation.3">
                  <p:embed/>
                </p:oleObj>
              </mc:Choice>
              <mc:Fallback>
                <p:oleObj name="Equation" r:id="rId15" imgW="152280" imgH="2030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69184" y="3287714"/>
                        <a:ext cx="303212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6" name="Object 22"/>
          <p:cNvGraphicFramePr>
            <a:graphicFrameLocks noChangeAspect="1"/>
          </p:cNvGraphicFramePr>
          <p:nvPr/>
        </p:nvGraphicFramePr>
        <p:xfrm>
          <a:off x="5786446" y="3716342"/>
          <a:ext cx="303212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0" name="Equation" r:id="rId17" imgW="152280" imgH="203040" progId="Equation.3">
                  <p:embed/>
                </p:oleObj>
              </mc:Choice>
              <mc:Fallback>
                <p:oleObj name="Equation" r:id="rId17" imgW="152280" imgH="2030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6446" y="3716342"/>
                        <a:ext cx="303212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文字方塊 29"/>
          <p:cNvSpPr txBox="1"/>
          <p:nvPr/>
        </p:nvSpPr>
        <p:spPr>
          <a:xfrm>
            <a:off x="571472" y="285728"/>
            <a:ext cx="16433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14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84213" y="115888"/>
            <a:ext cx="716915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Find out the relation between (</a:t>
            </a:r>
            <a:r>
              <a:rPr lang="en-US" altLang="zh-TW" i="1" dirty="0" err="1">
                <a:sym typeface="Symbol" panose="05050102010706020507" pitchFamily="18" charset="2"/>
              </a:rPr>
              <a:t>hkl</a:t>
            </a:r>
            <a:r>
              <a:rPr lang="en-US" altLang="zh-TW" dirty="0">
                <a:sym typeface="Symbol" panose="05050102010706020507" pitchFamily="18" charset="2"/>
              </a:rPr>
              <a:t>) and (</a:t>
            </a:r>
            <a:r>
              <a:rPr lang="en-US" altLang="zh-TW" i="1" dirty="0">
                <a:sym typeface="Symbol" panose="05050102010706020507" pitchFamily="18" charset="2"/>
              </a:rPr>
              <a:t>HKL</a:t>
            </a:r>
            <a:r>
              <a:rPr lang="en-US" altLang="zh-TW" dirty="0">
                <a:sym typeface="Symbol" panose="05050102010706020507" pitchFamily="18" charset="2"/>
              </a:rPr>
              <a:t>).</a:t>
            </a: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Assume there is the first plane </a:t>
            </a: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intersecting the </a:t>
            </a:r>
            <a:r>
              <a:rPr lang="en-US" altLang="zh-TW" b="1" i="1" dirty="0">
                <a:sym typeface="Symbol" panose="05050102010706020507" pitchFamily="18" charset="2"/>
              </a:rPr>
              <a:t>a</a:t>
            </a:r>
            <a:r>
              <a:rPr lang="en-US" altLang="zh-TW" dirty="0">
                <a:sym typeface="Symbol" panose="05050102010706020507" pitchFamily="18" charset="2"/>
              </a:rPr>
              <a:t> axis at</a:t>
            </a: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</a:t>
            </a:r>
            <a:r>
              <a:rPr lang="en-US" altLang="zh-TW" i="1" dirty="0">
                <a:sym typeface="Symbol" panose="05050102010706020507" pitchFamily="18" charset="2"/>
              </a:rPr>
              <a:t>a</a:t>
            </a:r>
            <a:r>
              <a:rPr lang="en-US" altLang="zh-TW" dirty="0">
                <a:sym typeface="Symbol" panose="05050102010706020507" pitchFamily="18" charset="2"/>
              </a:rPr>
              <a:t>/</a:t>
            </a:r>
            <a:r>
              <a:rPr lang="en-US" altLang="zh-TW" i="1" dirty="0">
                <a:sym typeface="Symbol" panose="05050102010706020507" pitchFamily="18" charset="2"/>
              </a:rPr>
              <a:t>h</a:t>
            </a:r>
            <a:r>
              <a:rPr lang="en-US" altLang="zh-TW" dirty="0">
                <a:sym typeface="Symbol" panose="05050102010706020507" pitchFamily="18" charset="2"/>
              </a:rPr>
              <a:t> and the </a:t>
            </a:r>
            <a:r>
              <a:rPr lang="en-US" altLang="zh-TW" b="1" i="1" dirty="0">
                <a:sym typeface="Symbol" panose="05050102010706020507" pitchFamily="18" charset="2"/>
              </a:rPr>
              <a:t>b</a:t>
            </a:r>
            <a:r>
              <a:rPr lang="en-US" altLang="zh-TW" dirty="0">
                <a:sym typeface="Symbol" panose="05050102010706020507" pitchFamily="18" charset="2"/>
              </a:rPr>
              <a:t> axis at </a:t>
            </a:r>
            <a:r>
              <a:rPr lang="en-US" altLang="zh-TW" i="1" dirty="0">
                <a:sym typeface="Symbol" panose="05050102010706020507" pitchFamily="18" charset="2"/>
              </a:rPr>
              <a:t>b</a:t>
            </a:r>
            <a:r>
              <a:rPr lang="en-US" altLang="zh-TW" dirty="0">
                <a:sym typeface="Symbol" panose="05050102010706020507" pitchFamily="18" charset="2"/>
              </a:rPr>
              <a:t>/</a:t>
            </a:r>
            <a:r>
              <a:rPr lang="en-US" altLang="zh-TW" i="1" dirty="0">
                <a:sym typeface="Symbol" panose="05050102010706020507" pitchFamily="18" charset="2"/>
              </a:rPr>
              <a:t>k</a:t>
            </a:r>
            <a:r>
              <a:rPr lang="en-US" altLang="zh-TW" dirty="0">
                <a:sym typeface="Symbol" panose="05050102010706020507" pitchFamily="18" charset="2"/>
              </a:rPr>
              <a:t>.</a:t>
            </a:r>
            <a:endParaRPr lang="en-US" altLang="zh-TW" i="1" dirty="0">
              <a:sym typeface="Symbol" panose="05050102010706020507" pitchFamily="18" charset="2"/>
            </a:endParaRP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In the length of |</a:t>
            </a:r>
            <a:r>
              <a:rPr lang="en-US" altLang="zh-TW" b="1" i="1" dirty="0">
                <a:sym typeface="Symbol" panose="05050102010706020507" pitchFamily="18" charset="2"/>
              </a:rPr>
              <a:t>a</a:t>
            </a:r>
            <a:r>
              <a:rPr lang="en-US" altLang="zh-TW" dirty="0">
                <a:sym typeface="Symbol" panose="05050102010706020507" pitchFamily="18" charset="2"/>
              </a:rPr>
              <a:t>|, there</a:t>
            </a: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are </a:t>
            </a:r>
            <a:r>
              <a:rPr lang="en-US" altLang="zh-TW" i="1" dirty="0">
                <a:sym typeface="Symbol" panose="05050102010706020507" pitchFamily="18" charset="2"/>
              </a:rPr>
              <a:t>h</a:t>
            </a:r>
            <a:r>
              <a:rPr lang="en-US" altLang="zh-TW" dirty="0">
                <a:sym typeface="Symbol" panose="05050102010706020507" pitchFamily="18" charset="2"/>
              </a:rPr>
              <a:t> planes. In the length</a:t>
            </a: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of |</a:t>
            </a:r>
            <a:r>
              <a:rPr lang="en-US" altLang="zh-TW" b="1" i="1" dirty="0">
                <a:sym typeface="Symbol" panose="05050102010706020507" pitchFamily="18" charset="2"/>
              </a:rPr>
              <a:t>b</a:t>
            </a:r>
            <a:r>
              <a:rPr lang="en-US" altLang="zh-TW" dirty="0">
                <a:sym typeface="Symbol" panose="05050102010706020507" pitchFamily="18" charset="2"/>
              </a:rPr>
              <a:t>|, there are k planes.</a:t>
            </a: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How many planes can</a:t>
            </a: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be inserted in the length</a:t>
            </a: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|</a:t>
            </a:r>
            <a:r>
              <a:rPr lang="en-US" altLang="zh-TW" b="1" i="1" dirty="0">
                <a:sym typeface="Symbol" panose="05050102010706020507" pitchFamily="18" charset="2"/>
              </a:rPr>
              <a:t>A</a:t>
            </a:r>
            <a:r>
              <a:rPr lang="en-US" altLang="zh-TW" dirty="0">
                <a:sym typeface="Symbol" panose="05050102010706020507" pitchFamily="18" charset="2"/>
              </a:rPr>
              <a:t>|? Ans. </a:t>
            </a:r>
            <a:r>
              <a:rPr lang="en-US" altLang="zh-TW" i="1" dirty="0">
                <a:sym typeface="Symbol" panose="05050102010706020507" pitchFamily="18" charset="2"/>
              </a:rPr>
              <a:t>h</a:t>
            </a:r>
            <a:r>
              <a:rPr lang="en-US" altLang="zh-TW" dirty="0">
                <a:sym typeface="Symbol" panose="05050102010706020507" pitchFamily="18" charset="2"/>
              </a:rPr>
              <a:t> + 2</a:t>
            </a:r>
            <a:r>
              <a:rPr lang="en-US" altLang="zh-TW" i="1" dirty="0">
                <a:sym typeface="Symbol" panose="05050102010706020507" pitchFamily="18" charset="2"/>
              </a:rPr>
              <a:t>k</a:t>
            </a:r>
            <a:r>
              <a:rPr lang="en-US" altLang="zh-TW" dirty="0">
                <a:sym typeface="Symbol" panose="05050102010706020507" pitchFamily="18" charset="2"/>
              </a:rPr>
              <a:t> </a:t>
            </a: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 </a:t>
            </a:r>
            <a:r>
              <a:rPr lang="en-US" altLang="zh-TW" i="1" dirty="0">
                <a:sym typeface="Symbol" panose="05050102010706020507" pitchFamily="18" charset="2"/>
              </a:rPr>
              <a:t>H</a:t>
            </a:r>
            <a:r>
              <a:rPr lang="en-US" altLang="zh-TW" dirty="0">
                <a:sym typeface="Symbol" panose="05050102010706020507" pitchFamily="18" charset="2"/>
              </a:rPr>
              <a:t> = 1</a:t>
            </a:r>
            <a:r>
              <a:rPr lang="en-US" altLang="zh-TW" i="1" dirty="0">
                <a:sym typeface="Symbol" panose="05050102010706020507" pitchFamily="18" charset="2"/>
              </a:rPr>
              <a:t>h</a:t>
            </a:r>
            <a:r>
              <a:rPr lang="en-US" altLang="zh-TW" dirty="0">
                <a:sym typeface="Symbol" panose="05050102010706020507" pitchFamily="18" charset="2"/>
              </a:rPr>
              <a:t> + 2</a:t>
            </a:r>
            <a:r>
              <a:rPr lang="en-US" altLang="zh-TW" i="1" dirty="0">
                <a:sym typeface="Symbol" panose="05050102010706020507" pitchFamily="18" charset="2"/>
              </a:rPr>
              <a:t>k</a:t>
            </a:r>
            <a:r>
              <a:rPr lang="en-US" altLang="zh-TW" dirty="0">
                <a:sym typeface="Symbol" panose="05050102010706020507" pitchFamily="18" charset="2"/>
              </a:rPr>
              <a:t> + 0</a:t>
            </a:r>
            <a:r>
              <a:rPr lang="en-US" altLang="zh-TW" i="1" dirty="0">
                <a:sym typeface="Symbol" panose="05050102010706020507" pitchFamily="18" charset="2"/>
              </a:rPr>
              <a:t>l</a:t>
            </a:r>
            <a:endParaRPr lang="en-US" altLang="zh-TW" dirty="0">
              <a:sym typeface="Symbol" panose="05050102010706020507" pitchFamily="18" charset="2"/>
            </a:endParaRPr>
          </a:p>
          <a:p>
            <a:pPr eaLnBrk="1" hangingPunct="1"/>
            <a:r>
              <a:rPr lang="en-US" altLang="zh-TW" dirty="0">
                <a:sym typeface="Symbol" panose="05050102010706020507" pitchFamily="18" charset="2"/>
              </a:rPr>
              <a:t> Similarly, </a:t>
            </a:r>
            <a:r>
              <a:rPr lang="en-US" altLang="zh-TW" i="1" dirty="0">
                <a:sym typeface="Symbol" panose="05050102010706020507" pitchFamily="18" charset="2"/>
              </a:rPr>
              <a:t>K</a:t>
            </a:r>
            <a:r>
              <a:rPr lang="en-US" altLang="zh-TW" dirty="0">
                <a:sym typeface="Symbol" panose="05050102010706020507" pitchFamily="18" charset="2"/>
              </a:rPr>
              <a:t> = -1</a:t>
            </a:r>
            <a:r>
              <a:rPr lang="en-US" altLang="zh-TW" i="1" dirty="0">
                <a:sym typeface="Symbol" panose="05050102010706020507" pitchFamily="18" charset="2"/>
              </a:rPr>
              <a:t>h</a:t>
            </a:r>
            <a:r>
              <a:rPr lang="en-US" altLang="zh-TW" dirty="0">
                <a:sym typeface="Symbol" panose="05050102010706020507" pitchFamily="18" charset="2"/>
              </a:rPr>
              <a:t> + 1</a:t>
            </a:r>
            <a:r>
              <a:rPr lang="en-US" altLang="zh-TW" i="1" dirty="0">
                <a:sym typeface="Symbol" panose="05050102010706020507" pitchFamily="18" charset="2"/>
              </a:rPr>
              <a:t>k</a:t>
            </a:r>
            <a:r>
              <a:rPr lang="en-US" altLang="zh-TW" dirty="0">
                <a:sym typeface="Symbol" panose="05050102010706020507" pitchFamily="18" charset="2"/>
              </a:rPr>
              <a:t> +0</a:t>
            </a:r>
            <a:r>
              <a:rPr lang="en-US" altLang="zh-TW" i="1" dirty="0">
                <a:sym typeface="Symbol" panose="05050102010706020507" pitchFamily="18" charset="2"/>
              </a:rPr>
              <a:t>l</a:t>
            </a:r>
            <a:r>
              <a:rPr lang="en-US" altLang="zh-TW" dirty="0">
                <a:sym typeface="Symbol" panose="05050102010706020507" pitchFamily="18" charset="2"/>
              </a:rPr>
              <a:t> and </a:t>
            </a:r>
            <a:r>
              <a:rPr lang="en-US" altLang="zh-TW" i="1" dirty="0">
                <a:sym typeface="Symbol" panose="05050102010706020507" pitchFamily="18" charset="2"/>
              </a:rPr>
              <a:t>L</a:t>
            </a:r>
            <a:r>
              <a:rPr lang="en-US" altLang="zh-TW" dirty="0">
                <a:sym typeface="Symbol" panose="05050102010706020507" pitchFamily="18" charset="2"/>
              </a:rPr>
              <a:t> = 0</a:t>
            </a:r>
            <a:r>
              <a:rPr lang="en-US" altLang="zh-TW" i="1" dirty="0">
                <a:sym typeface="Symbol" panose="05050102010706020507" pitchFamily="18" charset="2"/>
              </a:rPr>
              <a:t>h</a:t>
            </a:r>
            <a:r>
              <a:rPr lang="en-US" altLang="zh-TW" dirty="0">
                <a:sym typeface="Symbol" panose="05050102010706020507" pitchFamily="18" charset="2"/>
              </a:rPr>
              <a:t> + 0</a:t>
            </a:r>
            <a:r>
              <a:rPr lang="en-US" altLang="zh-TW" i="1" dirty="0">
                <a:sym typeface="Symbol" panose="05050102010706020507" pitchFamily="18" charset="2"/>
              </a:rPr>
              <a:t>k</a:t>
            </a:r>
            <a:r>
              <a:rPr lang="en-US" altLang="zh-TW" dirty="0">
                <a:sym typeface="Symbol" panose="05050102010706020507" pitchFamily="18" charset="2"/>
              </a:rPr>
              <a:t> + 1</a:t>
            </a:r>
            <a:r>
              <a:rPr lang="en-US" altLang="zh-TW" i="1" dirty="0">
                <a:sym typeface="Symbol" panose="05050102010706020507" pitchFamily="18" charset="2"/>
              </a:rPr>
              <a:t>l</a:t>
            </a:r>
          </a:p>
        </p:txBody>
      </p:sp>
      <p:sp>
        <p:nvSpPr>
          <p:cNvPr id="3" name="Line 17"/>
          <p:cNvSpPr>
            <a:spLocks noChangeShapeType="1"/>
          </p:cNvSpPr>
          <p:nvPr/>
        </p:nvSpPr>
        <p:spPr bwMode="auto">
          <a:xfrm>
            <a:off x="4643438" y="1976438"/>
            <a:ext cx="4249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4643438" y="2733675"/>
            <a:ext cx="4249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" name="Line 19"/>
          <p:cNvSpPr>
            <a:spLocks noChangeShapeType="1"/>
          </p:cNvSpPr>
          <p:nvPr/>
        </p:nvSpPr>
        <p:spPr bwMode="auto">
          <a:xfrm>
            <a:off x="4643438" y="1219200"/>
            <a:ext cx="4249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6" name="Line 20"/>
          <p:cNvSpPr>
            <a:spLocks noChangeShapeType="1"/>
          </p:cNvSpPr>
          <p:nvPr/>
        </p:nvSpPr>
        <p:spPr bwMode="auto">
          <a:xfrm flipH="1">
            <a:off x="7069138" y="765175"/>
            <a:ext cx="1365250" cy="333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7" name="Line 21"/>
          <p:cNvSpPr>
            <a:spLocks noChangeShapeType="1"/>
          </p:cNvSpPr>
          <p:nvPr/>
        </p:nvSpPr>
        <p:spPr bwMode="auto">
          <a:xfrm flipH="1">
            <a:off x="6005513" y="765175"/>
            <a:ext cx="1365250" cy="333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" name="Line 22"/>
          <p:cNvSpPr>
            <a:spLocks noChangeShapeType="1"/>
          </p:cNvSpPr>
          <p:nvPr/>
        </p:nvSpPr>
        <p:spPr bwMode="auto">
          <a:xfrm flipH="1">
            <a:off x="4945063" y="765175"/>
            <a:ext cx="1365250" cy="333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" name="Line 23"/>
          <p:cNvSpPr>
            <a:spLocks noChangeShapeType="1"/>
          </p:cNvSpPr>
          <p:nvPr/>
        </p:nvSpPr>
        <p:spPr bwMode="auto">
          <a:xfrm>
            <a:off x="4643438" y="3487738"/>
            <a:ext cx="4249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" name="Line 24"/>
          <p:cNvSpPr>
            <a:spLocks noChangeShapeType="1"/>
          </p:cNvSpPr>
          <p:nvPr/>
        </p:nvSpPr>
        <p:spPr bwMode="auto">
          <a:xfrm>
            <a:off x="6310313" y="3487738"/>
            <a:ext cx="10636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auto">
          <a:xfrm flipV="1">
            <a:off x="6283325" y="2730500"/>
            <a:ext cx="304800" cy="757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2" name="Line 26"/>
          <p:cNvSpPr>
            <a:spLocks noChangeShapeType="1"/>
          </p:cNvSpPr>
          <p:nvPr/>
        </p:nvSpPr>
        <p:spPr bwMode="auto">
          <a:xfrm flipV="1">
            <a:off x="6310313" y="1976438"/>
            <a:ext cx="1670050" cy="15113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3" name="Line 27"/>
          <p:cNvSpPr>
            <a:spLocks noChangeShapeType="1"/>
          </p:cNvSpPr>
          <p:nvPr/>
        </p:nvSpPr>
        <p:spPr bwMode="auto">
          <a:xfrm flipH="1" flipV="1">
            <a:off x="5553075" y="2730500"/>
            <a:ext cx="757238" cy="757238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4" name="Text Box 28"/>
          <p:cNvSpPr txBox="1">
            <a:spLocks noChangeArrowheads="1"/>
          </p:cNvSpPr>
          <p:nvPr/>
        </p:nvSpPr>
        <p:spPr bwMode="auto">
          <a:xfrm>
            <a:off x="8001000" y="15573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400" b="1" i="1"/>
              <a:t>A</a:t>
            </a:r>
          </a:p>
        </p:txBody>
      </p:sp>
      <p:sp>
        <p:nvSpPr>
          <p:cNvPr id="15" name="Text Box 29"/>
          <p:cNvSpPr txBox="1">
            <a:spLocks noChangeArrowheads="1"/>
          </p:cNvSpPr>
          <p:nvPr/>
        </p:nvSpPr>
        <p:spPr bwMode="auto">
          <a:xfrm>
            <a:off x="5337175" y="27305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400" b="1" i="1"/>
              <a:t>B</a:t>
            </a:r>
          </a:p>
        </p:txBody>
      </p:sp>
      <p:sp>
        <p:nvSpPr>
          <p:cNvPr id="16" name="Text Box 30"/>
          <p:cNvSpPr txBox="1">
            <a:spLocks noChangeArrowheads="1"/>
          </p:cNvSpPr>
          <p:nvPr/>
        </p:nvSpPr>
        <p:spPr bwMode="auto">
          <a:xfrm>
            <a:off x="6681788" y="3068638"/>
            <a:ext cx="338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400" b="1" i="1"/>
              <a:t>a</a:t>
            </a:r>
          </a:p>
        </p:txBody>
      </p:sp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6105525" y="2827338"/>
            <a:ext cx="338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400" b="1" i="1"/>
              <a:t>b</a:t>
            </a:r>
          </a:p>
        </p:txBody>
      </p:sp>
      <p:sp>
        <p:nvSpPr>
          <p:cNvPr id="18" name="Line 35"/>
          <p:cNvSpPr>
            <a:spLocks noChangeShapeType="1"/>
          </p:cNvSpPr>
          <p:nvPr/>
        </p:nvSpPr>
        <p:spPr bwMode="auto">
          <a:xfrm>
            <a:off x="6156325" y="2565400"/>
            <a:ext cx="1944688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9" name="Line 36"/>
          <p:cNvSpPr>
            <a:spLocks noChangeShapeType="1"/>
          </p:cNvSpPr>
          <p:nvPr/>
        </p:nvSpPr>
        <p:spPr bwMode="auto">
          <a:xfrm>
            <a:off x="6156325" y="2276475"/>
            <a:ext cx="1944688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0" name="Line 37"/>
          <p:cNvSpPr>
            <a:spLocks noChangeShapeType="1"/>
          </p:cNvSpPr>
          <p:nvPr/>
        </p:nvSpPr>
        <p:spPr bwMode="auto">
          <a:xfrm>
            <a:off x="6300788" y="2060575"/>
            <a:ext cx="1944687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1" name="Line 38"/>
          <p:cNvSpPr>
            <a:spLocks noChangeShapeType="1"/>
          </p:cNvSpPr>
          <p:nvPr/>
        </p:nvSpPr>
        <p:spPr bwMode="auto">
          <a:xfrm>
            <a:off x="6300788" y="1773238"/>
            <a:ext cx="1944687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" name="Line 39"/>
          <p:cNvSpPr>
            <a:spLocks noChangeShapeType="1"/>
          </p:cNvSpPr>
          <p:nvPr/>
        </p:nvSpPr>
        <p:spPr bwMode="auto">
          <a:xfrm>
            <a:off x="6443663" y="1557338"/>
            <a:ext cx="1944687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3" name="Line 40"/>
          <p:cNvSpPr>
            <a:spLocks noChangeShapeType="1"/>
          </p:cNvSpPr>
          <p:nvPr/>
        </p:nvSpPr>
        <p:spPr bwMode="auto">
          <a:xfrm>
            <a:off x="6588125" y="1341438"/>
            <a:ext cx="1944688" cy="10080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4" name="Text Box 42"/>
          <p:cNvSpPr txBox="1">
            <a:spLocks noChangeArrowheads="1"/>
          </p:cNvSpPr>
          <p:nvPr/>
        </p:nvSpPr>
        <p:spPr bwMode="auto">
          <a:xfrm>
            <a:off x="6310313" y="3644900"/>
            <a:ext cx="638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i="1"/>
              <a:t>a</a:t>
            </a:r>
            <a:r>
              <a:rPr lang="en-US" altLang="zh-TW"/>
              <a:t>/</a:t>
            </a:r>
            <a:r>
              <a:rPr lang="en-US" altLang="zh-TW" i="1"/>
              <a:t>h</a:t>
            </a:r>
          </a:p>
        </p:txBody>
      </p:sp>
      <p:sp>
        <p:nvSpPr>
          <p:cNvPr id="25" name="Line 43"/>
          <p:cNvSpPr>
            <a:spLocks noChangeShapeType="1"/>
          </p:cNvSpPr>
          <p:nvPr/>
        </p:nvSpPr>
        <p:spPr bwMode="auto">
          <a:xfrm flipV="1">
            <a:off x="6661150" y="3500438"/>
            <a:ext cx="7143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6" name="Text Box 44"/>
          <p:cNvSpPr txBox="1">
            <a:spLocks noChangeArrowheads="1"/>
          </p:cNvSpPr>
          <p:nvPr/>
        </p:nvSpPr>
        <p:spPr bwMode="auto">
          <a:xfrm>
            <a:off x="5033963" y="3573463"/>
            <a:ext cx="6175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i="1"/>
              <a:t>b</a:t>
            </a:r>
            <a:r>
              <a:rPr lang="en-US" altLang="zh-TW"/>
              <a:t>/</a:t>
            </a:r>
            <a:r>
              <a:rPr lang="en-US" altLang="zh-TW" i="1"/>
              <a:t>k</a:t>
            </a:r>
          </a:p>
        </p:txBody>
      </p:sp>
      <p:sp>
        <p:nvSpPr>
          <p:cNvPr id="27" name="Line 45"/>
          <p:cNvSpPr>
            <a:spLocks noChangeShapeType="1"/>
          </p:cNvSpPr>
          <p:nvPr/>
        </p:nvSpPr>
        <p:spPr bwMode="auto">
          <a:xfrm flipV="1">
            <a:off x="5580063" y="3284538"/>
            <a:ext cx="720725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8" name="Line 46"/>
          <p:cNvSpPr>
            <a:spLocks noChangeShapeType="1"/>
          </p:cNvSpPr>
          <p:nvPr/>
        </p:nvSpPr>
        <p:spPr bwMode="auto">
          <a:xfrm flipV="1">
            <a:off x="7524750" y="2133600"/>
            <a:ext cx="64770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9" name="Line 47"/>
          <p:cNvSpPr>
            <a:spLocks noChangeShapeType="1"/>
          </p:cNvSpPr>
          <p:nvPr/>
        </p:nvSpPr>
        <p:spPr bwMode="auto">
          <a:xfrm>
            <a:off x="6011863" y="2781300"/>
            <a:ext cx="1944687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0" name="Text Box 48"/>
          <p:cNvSpPr txBox="1">
            <a:spLocks noChangeArrowheads="1"/>
          </p:cNvSpPr>
          <p:nvPr/>
        </p:nvSpPr>
        <p:spPr bwMode="auto">
          <a:xfrm>
            <a:off x="7956550" y="2781300"/>
            <a:ext cx="519113" cy="519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2</a:t>
            </a:r>
            <a:r>
              <a:rPr lang="en-US" altLang="zh-TW" i="1"/>
              <a:t>k</a:t>
            </a:r>
          </a:p>
        </p:txBody>
      </p:sp>
      <p:sp>
        <p:nvSpPr>
          <p:cNvPr id="31" name="Line 49"/>
          <p:cNvSpPr>
            <a:spLocks noChangeShapeType="1"/>
          </p:cNvSpPr>
          <p:nvPr/>
        </p:nvSpPr>
        <p:spPr bwMode="auto">
          <a:xfrm>
            <a:off x="5867400" y="2997200"/>
            <a:ext cx="1944688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2" name="Line 50"/>
          <p:cNvSpPr>
            <a:spLocks noChangeShapeType="1"/>
          </p:cNvSpPr>
          <p:nvPr/>
        </p:nvSpPr>
        <p:spPr bwMode="auto">
          <a:xfrm>
            <a:off x="5722938" y="3213100"/>
            <a:ext cx="1944687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3" name="Line 51"/>
          <p:cNvSpPr>
            <a:spLocks noChangeShapeType="1"/>
          </p:cNvSpPr>
          <p:nvPr/>
        </p:nvSpPr>
        <p:spPr bwMode="auto">
          <a:xfrm flipH="1">
            <a:off x="7524750" y="3644900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4" name="Text Box 52"/>
          <p:cNvSpPr txBox="1">
            <a:spLocks noChangeArrowheads="1"/>
          </p:cNvSpPr>
          <p:nvPr/>
        </p:nvSpPr>
        <p:spPr bwMode="auto">
          <a:xfrm>
            <a:off x="7885113" y="3789363"/>
            <a:ext cx="361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i="1"/>
              <a:t>h</a:t>
            </a:r>
          </a:p>
        </p:txBody>
      </p:sp>
      <p:sp>
        <p:nvSpPr>
          <p:cNvPr id="35" name="Line 53"/>
          <p:cNvSpPr>
            <a:spLocks noChangeShapeType="1"/>
          </p:cNvSpPr>
          <p:nvPr/>
        </p:nvSpPr>
        <p:spPr bwMode="auto">
          <a:xfrm flipV="1">
            <a:off x="6084888" y="3284538"/>
            <a:ext cx="43180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36" name="Text Box 54"/>
          <p:cNvSpPr txBox="1">
            <a:spLocks noChangeArrowheads="1"/>
          </p:cNvSpPr>
          <p:nvPr/>
        </p:nvSpPr>
        <p:spPr bwMode="auto">
          <a:xfrm>
            <a:off x="5364163" y="4076700"/>
            <a:ext cx="14509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i="1"/>
              <a:t>A</a:t>
            </a:r>
            <a:r>
              <a:rPr lang="en-US" altLang="zh-TW"/>
              <a:t>/(</a:t>
            </a:r>
            <a:r>
              <a:rPr lang="en-US" altLang="zh-TW" i="1"/>
              <a:t>h</a:t>
            </a:r>
            <a:r>
              <a:rPr lang="en-US" altLang="zh-TW"/>
              <a:t>+2</a:t>
            </a:r>
            <a:r>
              <a:rPr lang="en-US" altLang="zh-TW" i="1"/>
              <a:t>k</a:t>
            </a:r>
            <a:r>
              <a:rPr lang="en-US" altLang="zh-TW"/>
              <a:t>)</a:t>
            </a:r>
          </a:p>
        </p:txBody>
      </p:sp>
      <p:graphicFrame>
        <p:nvGraphicFramePr>
          <p:cNvPr id="37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742098"/>
              </p:ext>
            </p:extLst>
          </p:nvPr>
        </p:nvGraphicFramePr>
        <p:xfrm>
          <a:off x="5892829" y="5364186"/>
          <a:ext cx="2894013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4" name="方程式" r:id="rId3" imgW="1447560" imgH="711000" progId="Equation.3">
                  <p:embed/>
                </p:oleObj>
              </mc:Choice>
              <mc:Fallback>
                <p:oleObj name="方程式" r:id="rId3" imgW="1447560" imgH="7110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2829" y="5364186"/>
                        <a:ext cx="2894013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426864"/>
              </p:ext>
            </p:extLst>
          </p:nvPr>
        </p:nvGraphicFramePr>
        <p:xfrm>
          <a:off x="814388" y="5319713"/>
          <a:ext cx="4519612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5" name="方程式" r:id="rId5" imgW="2260440" imgH="711000" progId="Equation.3">
                  <p:embed/>
                </p:oleObj>
              </mc:Choice>
              <mc:Fallback>
                <p:oleObj name="方程式" r:id="rId5" imgW="2260440" imgH="7110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5319713"/>
                        <a:ext cx="4519612" cy="142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 Box 57"/>
          <p:cNvSpPr txBox="1">
            <a:spLocks noChangeArrowheads="1"/>
          </p:cNvSpPr>
          <p:nvPr/>
        </p:nvSpPr>
        <p:spPr bwMode="auto">
          <a:xfrm>
            <a:off x="5386388" y="5680075"/>
            <a:ext cx="4810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/>
              <a:t>or</a:t>
            </a:r>
          </a:p>
        </p:txBody>
      </p:sp>
      <p:sp>
        <p:nvSpPr>
          <p:cNvPr id="40" name="Line 25"/>
          <p:cNvSpPr>
            <a:spLocks noChangeShapeType="1"/>
          </p:cNvSpPr>
          <p:nvPr/>
        </p:nvSpPr>
        <p:spPr bwMode="auto">
          <a:xfrm flipV="1">
            <a:off x="7339034" y="2714620"/>
            <a:ext cx="304800" cy="757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41" name="Line 25"/>
          <p:cNvSpPr>
            <a:spLocks noChangeShapeType="1"/>
          </p:cNvSpPr>
          <p:nvPr/>
        </p:nvSpPr>
        <p:spPr bwMode="auto">
          <a:xfrm flipV="1">
            <a:off x="7643834" y="1928802"/>
            <a:ext cx="304800" cy="7572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82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109862"/>
              </p:ext>
            </p:extLst>
          </p:nvPr>
        </p:nvGraphicFramePr>
        <p:xfrm>
          <a:off x="899096" y="120391"/>
          <a:ext cx="3269700" cy="60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3" name="方程式" r:id="rId3" imgW="1307880" imgH="241200" progId="Equation.3">
                  <p:embed/>
                </p:oleObj>
              </mc:Choice>
              <mc:Fallback>
                <p:oleObj name="方程式" r:id="rId3" imgW="1307880" imgH="24120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096" y="120391"/>
                        <a:ext cx="3269700" cy="60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221202"/>
              </p:ext>
            </p:extLst>
          </p:nvPr>
        </p:nvGraphicFramePr>
        <p:xfrm>
          <a:off x="857224" y="696455"/>
          <a:ext cx="6378576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4" name="方程式" r:id="rId5" imgW="2552400" imgH="393480" progId="Equation.3">
                  <p:embed/>
                </p:oleObj>
              </mc:Choice>
              <mc:Fallback>
                <p:oleObj name="方程式" r:id="rId5" imgW="2552400" imgH="393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696455"/>
                        <a:ext cx="6378576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093577"/>
              </p:ext>
            </p:extLst>
          </p:nvPr>
        </p:nvGraphicFramePr>
        <p:xfrm>
          <a:off x="805190" y="1539415"/>
          <a:ext cx="36195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5" name="方程式" r:id="rId7" imgW="1447560" imgH="761760" progId="Equation.3">
                  <p:embed/>
                </p:oleObj>
              </mc:Choice>
              <mc:Fallback>
                <p:oleObj name="方程式" r:id="rId7" imgW="1447560" imgH="76176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190" y="1539415"/>
                        <a:ext cx="3619500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260507"/>
              </p:ext>
            </p:extLst>
          </p:nvPr>
        </p:nvGraphicFramePr>
        <p:xfrm>
          <a:off x="785786" y="3508388"/>
          <a:ext cx="36830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6" name="方程式" r:id="rId9" imgW="1473120" imgH="711000" progId="Equation.3">
                  <p:embed/>
                </p:oleObj>
              </mc:Choice>
              <mc:Fallback>
                <p:oleObj name="方程式" r:id="rId9" imgW="1473120" imgH="71100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508388"/>
                        <a:ext cx="3683000" cy="177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569378"/>
              </p:ext>
            </p:extLst>
          </p:nvPr>
        </p:nvGraphicFramePr>
        <p:xfrm>
          <a:off x="1357290" y="5214950"/>
          <a:ext cx="6254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7" name="方程式" r:id="rId11" imgW="2501640" imgH="393480" progId="Equation.3">
                  <p:embed/>
                </p:oleObj>
              </mc:Choice>
              <mc:Fallback>
                <p:oleObj name="方程式" r:id="rId11" imgW="2501640" imgH="3934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290" y="5214950"/>
                        <a:ext cx="625475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2" name="Object 20"/>
          <p:cNvGraphicFramePr>
            <a:graphicFrameLocks noChangeAspect="1"/>
          </p:cNvGraphicFramePr>
          <p:nvPr/>
        </p:nvGraphicFramePr>
        <p:xfrm>
          <a:off x="5159375" y="3503625"/>
          <a:ext cx="4000500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8" name="Equation" r:id="rId13" imgW="1600200" imgH="711000" progId="Equation.3">
                  <p:embed/>
                </p:oleObj>
              </mc:Choice>
              <mc:Fallback>
                <p:oleObj name="Equation" r:id="rId13" imgW="1600200" imgH="7110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503625"/>
                        <a:ext cx="4000500" cy="177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93" name="Object 21"/>
          <p:cNvGraphicFramePr>
            <a:graphicFrameLocks noChangeAspect="1"/>
          </p:cNvGraphicFramePr>
          <p:nvPr/>
        </p:nvGraphicFramePr>
        <p:xfrm>
          <a:off x="1000100" y="6278586"/>
          <a:ext cx="6953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49" name="Equation" r:id="rId15" imgW="2781000" imgH="203040" progId="Equation.3">
                  <p:embed/>
                </p:oleObj>
              </mc:Choice>
              <mc:Fallback>
                <p:oleObj name="Equation" r:id="rId15" imgW="2781000" imgH="2030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6278586"/>
                        <a:ext cx="69532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89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217716"/>
              </p:ext>
            </p:extLst>
          </p:nvPr>
        </p:nvGraphicFramePr>
        <p:xfrm>
          <a:off x="1187624" y="188640"/>
          <a:ext cx="63500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2" name="方程式" r:id="rId3" imgW="2539800" imgH="393480" progId="Equation.3">
                  <p:embed/>
                </p:oleObj>
              </mc:Choice>
              <mc:Fallback>
                <p:oleObj name="方程式" r:id="rId3" imgW="25398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88640"/>
                        <a:ext cx="63500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972627"/>
              </p:ext>
            </p:extLst>
          </p:nvPr>
        </p:nvGraphicFramePr>
        <p:xfrm>
          <a:off x="1222204" y="1202978"/>
          <a:ext cx="765175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3" name="方程式" r:id="rId5" imgW="3060360" imgH="609480" progId="Equation.3">
                  <p:embed/>
                </p:oleObj>
              </mc:Choice>
              <mc:Fallback>
                <p:oleObj name="方程式" r:id="rId5" imgW="3060360" imgH="6094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2204" y="1202978"/>
                        <a:ext cx="7651750" cy="152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1691680" y="980728"/>
            <a:ext cx="5845944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715857"/>
              </p:ext>
            </p:extLst>
          </p:nvPr>
        </p:nvGraphicFramePr>
        <p:xfrm>
          <a:off x="2142954" y="2855218"/>
          <a:ext cx="58102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4" name="方程式" r:id="rId7" imgW="2323800" imgH="228600" progId="Equation.3">
                  <p:embed/>
                </p:oleObj>
              </mc:Choice>
              <mc:Fallback>
                <p:oleObj name="方程式" r:id="rId7" imgW="232380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954" y="2855218"/>
                        <a:ext cx="58102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590181"/>
              </p:ext>
            </p:extLst>
          </p:nvPr>
        </p:nvGraphicFramePr>
        <p:xfrm>
          <a:off x="2140124" y="3457182"/>
          <a:ext cx="5397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5" name="方程式" r:id="rId9" imgW="2158920" imgH="228600" progId="Equation.3">
                  <p:embed/>
                </p:oleObj>
              </mc:Choice>
              <mc:Fallback>
                <p:oleObj name="方程式" r:id="rId9" imgW="215892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0124" y="3457182"/>
                        <a:ext cx="5397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線接點 9"/>
          <p:cNvCxnSpPr/>
          <p:nvPr/>
        </p:nvCxnSpPr>
        <p:spPr>
          <a:xfrm>
            <a:off x="2339752" y="1964978"/>
            <a:ext cx="468052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接點 11"/>
          <p:cNvCxnSpPr/>
          <p:nvPr/>
        </p:nvCxnSpPr>
        <p:spPr>
          <a:xfrm>
            <a:off x="1331640" y="3140968"/>
            <a:ext cx="4326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>
            <a:off x="1331640" y="2726978"/>
            <a:ext cx="7272808" cy="0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1331640" y="3717032"/>
            <a:ext cx="432672" cy="0"/>
          </a:xfrm>
          <a:prstGeom prst="line">
            <a:avLst/>
          </a:prstGeom>
          <a:ln w="222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517717"/>
              </p:ext>
            </p:extLst>
          </p:nvPr>
        </p:nvGraphicFramePr>
        <p:xfrm>
          <a:off x="1259632" y="4149080"/>
          <a:ext cx="36195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6" name="方程式" r:id="rId11" imgW="1447560" imgH="393480" progId="Equation.3">
                  <p:embed/>
                </p:oleObj>
              </mc:Choice>
              <mc:Fallback>
                <p:oleObj name="方程式" r:id="rId11" imgW="1447560" imgH="393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4149080"/>
                        <a:ext cx="361950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462733"/>
              </p:ext>
            </p:extLst>
          </p:nvPr>
        </p:nvGraphicFramePr>
        <p:xfrm>
          <a:off x="5076056" y="4172942"/>
          <a:ext cx="282575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7" name="方程式" r:id="rId13" imgW="1130040" imgH="393480" progId="Equation.3">
                  <p:embed/>
                </p:oleObj>
              </mc:Choice>
              <mc:Fallback>
                <p:oleObj name="方程式" r:id="rId13" imgW="1130040" imgH="3934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172942"/>
                        <a:ext cx="2825750" cy="984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直線接點 18"/>
          <p:cNvCxnSpPr/>
          <p:nvPr/>
        </p:nvCxnSpPr>
        <p:spPr>
          <a:xfrm>
            <a:off x="4879132" y="5133330"/>
            <a:ext cx="3074072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4918033" y="5229200"/>
            <a:ext cx="34339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the same!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4209121" y="5786454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5312" name="Object 16"/>
          <p:cNvGraphicFramePr>
            <a:graphicFrameLocks noChangeAspect="1"/>
          </p:cNvGraphicFramePr>
          <p:nvPr/>
        </p:nvGraphicFramePr>
        <p:xfrm>
          <a:off x="7643834" y="219060"/>
          <a:ext cx="10144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68" name="Equation" r:id="rId15" imgW="406080" imgH="431640" progId="Equation.3">
                  <p:embed/>
                </p:oleObj>
              </mc:Choice>
              <mc:Fallback>
                <p:oleObj name="Equation" r:id="rId15" imgW="406080" imgH="43164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43834" y="219060"/>
                        <a:ext cx="10144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04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2" name="Object 2"/>
          <p:cNvGraphicFramePr>
            <a:graphicFrameLocks noChangeAspect="1"/>
          </p:cNvGraphicFramePr>
          <p:nvPr/>
        </p:nvGraphicFramePr>
        <p:xfrm>
          <a:off x="2214564" y="142852"/>
          <a:ext cx="257175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8" name="Equation" r:id="rId3" imgW="1028520" imgH="393480" progId="Equation.3">
                  <p:embed/>
                </p:oleObj>
              </mc:Choice>
              <mc:Fallback>
                <p:oleObj name="Equation" r:id="rId3" imgW="10285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4" y="142852"/>
                        <a:ext cx="257175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1174745" y="142852"/>
          <a:ext cx="10144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9" name="Equation" r:id="rId5" imgW="406080" imgH="431640" progId="Equation.3">
                  <p:embed/>
                </p:oleObj>
              </mc:Choice>
              <mc:Fallback>
                <p:oleObj name="Equation" r:id="rId5" imgW="4060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45" y="142852"/>
                        <a:ext cx="1014413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4" name="Object 4"/>
          <p:cNvGraphicFramePr>
            <a:graphicFrameLocks noChangeAspect="1"/>
          </p:cNvGraphicFramePr>
          <p:nvPr/>
        </p:nvGraphicFramePr>
        <p:xfrm>
          <a:off x="1547842" y="1214422"/>
          <a:ext cx="72390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0" name="Equation" r:id="rId7" imgW="2895480" imgH="228600" progId="Equation.3">
                  <p:embed/>
                </p:oleObj>
              </mc:Choice>
              <mc:Fallback>
                <p:oleObj name="Equation" r:id="rId7" imgW="2895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42" y="1214422"/>
                        <a:ext cx="723900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線接點 5"/>
          <p:cNvCxnSpPr/>
          <p:nvPr/>
        </p:nvCxnSpPr>
        <p:spPr>
          <a:xfrm>
            <a:off x="2786050" y="857232"/>
            <a:ext cx="2000264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接點 7"/>
          <p:cNvCxnSpPr/>
          <p:nvPr/>
        </p:nvCxnSpPr>
        <p:spPr>
          <a:xfrm>
            <a:off x="1142976" y="1500160"/>
            <a:ext cx="285752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2000232" y="1785926"/>
          <a:ext cx="5302250" cy="173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1" name="Equation" r:id="rId9" imgW="2120760" imgH="698400" progId="Equation.3">
                  <p:embed/>
                </p:oleObj>
              </mc:Choice>
              <mc:Fallback>
                <p:oleObj name="Equation" r:id="rId9" imgW="2120760" imgH="698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32" y="1785926"/>
                        <a:ext cx="5302250" cy="173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1571604" y="1946275"/>
          <a:ext cx="3175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2" name="Equation" r:id="rId11" imgW="126720" imgH="101520" progId="Equation.3">
                  <p:embed/>
                </p:oleObj>
              </mc:Choice>
              <mc:Fallback>
                <p:oleObj name="Equation" r:id="rId11" imgW="126720" imgH="10152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1946275"/>
                        <a:ext cx="317500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595458" y="3557588"/>
          <a:ext cx="59055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3" name="Equation" r:id="rId13" imgW="2361960" imgH="228600" progId="Equation.3">
                  <p:embed/>
                </p:oleObj>
              </mc:Choice>
              <mc:Fallback>
                <p:oleObj name="Equation" r:id="rId13" imgW="23619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5458" y="3557588"/>
                        <a:ext cx="590550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1142976" y="4148150"/>
          <a:ext cx="72913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4" name="Equation" r:id="rId15" imgW="2920680" imgH="431640" progId="Equation.3">
                  <p:embed/>
                </p:oleObj>
              </mc:Choice>
              <mc:Fallback>
                <p:oleObj name="Equation" r:id="rId15" imgW="292068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2976" y="4148150"/>
                        <a:ext cx="72913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直線接點 13"/>
          <p:cNvCxnSpPr/>
          <p:nvPr/>
        </p:nvCxnSpPr>
        <p:spPr>
          <a:xfrm>
            <a:off x="2143108" y="5143512"/>
            <a:ext cx="6286544" cy="15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2391515" y="5214950"/>
            <a:ext cx="5395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proof the other way around!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9632" y="404664"/>
            <a:ext cx="17866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Similarly,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物件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4315569"/>
              </p:ext>
            </p:extLst>
          </p:nvPr>
        </p:nvGraphicFramePr>
        <p:xfrm>
          <a:off x="3135982" y="260648"/>
          <a:ext cx="35242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7" name="方程式" r:id="rId3" imgW="1409088" imgH="431613" progId="Equation.3">
                  <p:embed/>
                </p:oleObj>
              </mc:Choice>
              <mc:Fallback>
                <p:oleObj name="方程式" r:id="rId3" imgW="1409088" imgH="431613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982" y="260648"/>
                        <a:ext cx="352425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物件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2555895"/>
              </p:ext>
            </p:extLst>
          </p:nvPr>
        </p:nvGraphicFramePr>
        <p:xfrm>
          <a:off x="3131840" y="1412776"/>
          <a:ext cx="35242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8" name="方程式" r:id="rId5" imgW="1409700" imgH="469900" progId="Equation.3">
                  <p:embed/>
                </p:oleObj>
              </mc:Choice>
              <mc:Fallback>
                <p:oleObj name="方程式" r:id="rId5" imgW="1409700" imgH="469900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412776"/>
                        <a:ext cx="3524250" cy="117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899592" y="2780928"/>
            <a:ext cx="756130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＊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translation vector in reciprocal lattice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</a:p>
          <a:p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called </a:t>
            </a:r>
            <a:r>
              <a:rPr lang="en-US" altLang="zh-TW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reciprocal lattice vector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3336611"/>
              </p:ext>
            </p:extLst>
          </p:nvPr>
        </p:nvGraphicFramePr>
        <p:xfrm>
          <a:off x="1517774" y="3789040"/>
          <a:ext cx="32702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9" name="方程式" r:id="rId7" imgW="1307532" imgH="253890" progId="Equation.3">
                  <p:embed/>
                </p:oleObj>
              </mc:Choice>
              <mc:Fallback>
                <p:oleObj name="方程式" r:id="rId7" imgW="1307532" imgH="253890" progId="Equation.3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774" y="3789040"/>
                        <a:ext cx="32702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物件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661303"/>
              </p:ext>
            </p:extLst>
          </p:nvPr>
        </p:nvGraphicFramePr>
        <p:xfrm>
          <a:off x="6588224" y="3298825"/>
          <a:ext cx="6667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0" name="方程式" r:id="rId9" imgW="266469" imgH="253780" progId="Equation.3">
                  <p:embed/>
                </p:oleObj>
              </mc:Choice>
              <mc:Fallback>
                <p:oleObj name="方程式" r:id="rId9" imgW="266469" imgH="253780" progId="Equation.3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298825"/>
                        <a:ext cx="6667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971600" y="4509120"/>
            <a:ext cx="56428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32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zh-TW" sz="3200" kern="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orthogonality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zh-TW" sz="32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orthornormal</a:t>
            </a:r>
            <a:r>
              <a:rPr lang="en-US" altLang="zh-TW" sz="32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set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物件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908506"/>
              </p:ext>
            </p:extLst>
          </p:nvPr>
        </p:nvGraphicFramePr>
        <p:xfrm>
          <a:off x="2195736" y="5085184"/>
          <a:ext cx="473075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1" name="方程式" r:id="rId11" imgW="1892300" imgH="228600" progId="Equation.3">
                  <p:embed/>
                </p:oleObj>
              </mc:Choice>
              <mc:Fallback>
                <p:oleObj name="方程式" r:id="rId11" imgW="1892300" imgH="228600" progId="Equation.3">
                  <p:embed/>
                  <p:pic>
                    <p:nvPicPr>
                      <p:cNvPr id="0" name="Picture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5085184"/>
                        <a:ext cx="473075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037619"/>
              </p:ext>
            </p:extLst>
          </p:nvPr>
        </p:nvGraphicFramePr>
        <p:xfrm>
          <a:off x="2179638" y="5665812"/>
          <a:ext cx="4762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2" name="方程式" r:id="rId13" imgW="1905000" imgH="228600" progId="Equation.3">
                  <p:embed/>
                </p:oleObj>
              </mc:Choice>
              <mc:Fallback>
                <p:oleObj name="方程式" r:id="rId13" imgW="1905000" imgH="228600" progId="Equation.3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5665812"/>
                        <a:ext cx="47625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72393"/>
              </p:ext>
            </p:extLst>
          </p:nvPr>
        </p:nvGraphicFramePr>
        <p:xfrm>
          <a:off x="2195736" y="6165304"/>
          <a:ext cx="46990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43" name="方程式" r:id="rId15" imgW="1879600" imgH="228600" progId="Equation.3">
                  <p:embed/>
                </p:oleObj>
              </mc:Choice>
              <mc:Fallback>
                <p:oleObj name="方程式" r:id="rId15" imgW="1879600" imgH="228600" progId="Equation.3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6165304"/>
                        <a:ext cx="4699000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376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99592" y="188640"/>
            <a:ext cx="690926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zh-TW" altLang="zh-TW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In orthorhombic, tetragonal and cubic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    systems,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918162"/>
              </p:ext>
            </p:extLst>
          </p:nvPr>
        </p:nvGraphicFramePr>
        <p:xfrm>
          <a:off x="1674813" y="1095375"/>
          <a:ext cx="1600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3" name="方程式" r:id="rId3" imgW="799920" imgH="431640" progId="Equation.3">
                  <p:embed/>
                </p:oleObj>
              </mc:Choice>
              <mc:Fallback>
                <p:oleObj name="方程式" r:id="rId3" imgW="799920" imgH="431640" progId="Equation.3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4813" y="1095375"/>
                        <a:ext cx="16002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8554145"/>
              </p:ext>
            </p:extLst>
          </p:nvPr>
        </p:nvGraphicFramePr>
        <p:xfrm>
          <a:off x="3649663" y="1100138"/>
          <a:ext cx="1574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4" name="方程式" r:id="rId5" imgW="787320" imgH="431640" progId="Equation.3">
                  <p:embed/>
                </p:oleObj>
              </mc:Choice>
              <mc:Fallback>
                <p:oleObj name="方程式" r:id="rId5" imgW="787320" imgH="431640" progId="Equation.3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1100138"/>
                        <a:ext cx="1574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063634"/>
              </p:ext>
            </p:extLst>
          </p:nvPr>
        </p:nvGraphicFramePr>
        <p:xfrm>
          <a:off x="5632450" y="1108075"/>
          <a:ext cx="1549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" name="方程式" r:id="rId7" imgW="774360" imgH="431640" progId="Equation.3">
                  <p:embed/>
                </p:oleObj>
              </mc:Choice>
              <mc:Fallback>
                <p:oleObj name="方程式" r:id="rId7" imgW="774360" imgH="431640" progId="Equation.3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450" y="1108075"/>
                        <a:ext cx="15494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1002511" y="2209304"/>
            <a:ext cx="746871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*      is perpendicular to the plane (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) in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 real space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014807"/>
              </p:ext>
            </p:extLst>
          </p:nvPr>
        </p:nvGraphicFramePr>
        <p:xfrm>
          <a:off x="1302296" y="2272928"/>
          <a:ext cx="5334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6" name="Equation" r:id="rId9" imgW="266469" imgH="253780" progId="Equation.3">
                  <p:embed/>
                </p:oleObj>
              </mc:Choice>
              <mc:Fallback>
                <p:oleObj name="Equation" r:id="rId9" imgW="266469" imgH="253780" progId="Equation.3">
                  <p:embed/>
                  <p:pic>
                    <p:nvPicPr>
                      <p:cNvPr id="0" name="Picture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2296" y="2272928"/>
                        <a:ext cx="5334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606" name="Group 6"/>
          <p:cNvGrpSpPr>
            <a:grpSpLocks/>
          </p:cNvGrpSpPr>
          <p:nvPr/>
        </p:nvGrpSpPr>
        <p:grpSpPr bwMode="auto">
          <a:xfrm>
            <a:off x="6948264" y="3001392"/>
            <a:ext cx="1828548" cy="1599407"/>
            <a:chOff x="3240" y="2340"/>
            <a:chExt cx="2880" cy="2520"/>
          </a:xfrm>
        </p:grpSpPr>
        <p:sp>
          <p:nvSpPr>
            <p:cNvPr id="25607" name="Line 7"/>
            <p:cNvSpPr>
              <a:spLocks noChangeShapeType="1"/>
            </p:cNvSpPr>
            <p:nvPr/>
          </p:nvSpPr>
          <p:spPr bwMode="auto">
            <a:xfrm flipV="1">
              <a:off x="4320" y="2340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608" name="Line 8"/>
            <p:cNvSpPr>
              <a:spLocks noChangeShapeType="1"/>
            </p:cNvSpPr>
            <p:nvPr/>
          </p:nvSpPr>
          <p:spPr bwMode="auto">
            <a:xfrm>
              <a:off x="4320" y="3780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609" name="Line 9"/>
            <p:cNvSpPr>
              <a:spLocks noChangeShapeType="1"/>
            </p:cNvSpPr>
            <p:nvPr/>
          </p:nvSpPr>
          <p:spPr bwMode="auto">
            <a:xfrm flipH="1">
              <a:off x="3240" y="3780"/>
              <a:ext cx="108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 flipV="1">
              <a:off x="3780" y="2880"/>
              <a:ext cx="540" cy="14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>
              <a:off x="4320" y="2880"/>
              <a:ext cx="1260" cy="9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 flipV="1">
              <a:off x="3780" y="3780"/>
              <a:ext cx="1800" cy="5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aphicFrame>
        <p:nvGraphicFramePr>
          <p:cNvPr id="25621" name="Object 21"/>
          <p:cNvGraphicFramePr>
            <a:graphicFrameLocks noChangeAspect="1"/>
          </p:cNvGraphicFramePr>
          <p:nvPr/>
        </p:nvGraphicFramePr>
        <p:xfrm>
          <a:off x="6732240" y="4441552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7" name="Equation" r:id="rId11" imgW="126725" imgH="177415" progId="Equation.3">
                  <p:embed/>
                </p:oleObj>
              </mc:Choice>
              <mc:Fallback>
                <p:oleObj name="Equation" r:id="rId11" imgW="126725" imgH="177415" progId="Equation.3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441552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2" name="Object 22"/>
          <p:cNvGraphicFramePr>
            <a:graphicFrameLocks noChangeAspect="1"/>
          </p:cNvGraphicFramePr>
          <p:nvPr/>
        </p:nvGraphicFramePr>
        <p:xfrm>
          <a:off x="8748464" y="3721472"/>
          <a:ext cx="27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8" name="Equation" r:id="rId13" imgW="139579" imgH="215713" progId="Equation.3">
                  <p:embed/>
                </p:oleObj>
              </mc:Choice>
              <mc:Fallback>
                <p:oleObj name="Equation" r:id="rId13" imgW="139579" imgH="215713" progId="Equation.3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8464" y="3721472"/>
                        <a:ext cx="279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4" name="Object 24"/>
          <p:cNvGraphicFramePr>
            <a:graphicFrameLocks noChangeAspect="1"/>
          </p:cNvGraphicFramePr>
          <p:nvPr/>
        </p:nvGraphicFramePr>
        <p:xfrm>
          <a:off x="7668344" y="2713360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9" name="Equation" r:id="rId15" imgW="126725" imgH="177415" progId="Equation.3">
                  <p:embed/>
                </p:oleObj>
              </mc:Choice>
              <mc:Fallback>
                <p:oleObj name="Equation" r:id="rId15" imgW="126725" imgH="177415" progId="Equation.3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2713360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文字方塊 26"/>
          <p:cNvSpPr txBox="1"/>
          <p:nvPr/>
        </p:nvSpPr>
        <p:spPr>
          <a:xfrm>
            <a:off x="7164288" y="415352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文字方塊 27"/>
          <p:cNvSpPr txBox="1"/>
          <p:nvPr/>
        </p:nvSpPr>
        <p:spPr>
          <a:xfrm>
            <a:off x="8262688" y="3865488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文字方塊 28"/>
          <p:cNvSpPr txBox="1"/>
          <p:nvPr/>
        </p:nvSpPr>
        <p:spPr>
          <a:xfrm>
            <a:off x="7600188" y="307340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625" name="Object 25"/>
          <p:cNvGraphicFramePr>
            <a:graphicFrameLocks noChangeAspect="1"/>
          </p:cNvGraphicFramePr>
          <p:nvPr/>
        </p:nvGraphicFramePr>
        <p:xfrm>
          <a:off x="7003405" y="3702224"/>
          <a:ext cx="2301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0" name="Equation" r:id="rId17" imgW="152334" imgH="393529" progId="Equation.3">
                  <p:embed/>
                </p:oleObj>
              </mc:Choice>
              <mc:Fallback>
                <p:oleObj name="Equation" r:id="rId17" imgW="152334" imgH="393529" progId="Equation.3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3405" y="3702224"/>
                        <a:ext cx="23018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6" name="Object 26"/>
          <p:cNvGraphicFramePr>
            <a:graphicFrameLocks noChangeAspect="1"/>
          </p:cNvGraphicFramePr>
          <p:nvPr/>
        </p:nvGraphicFramePr>
        <p:xfrm>
          <a:off x="8374260" y="3270176"/>
          <a:ext cx="2301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1" name="Equation" r:id="rId19" imgW="152334" imgH="393529" progId="Equation.3">
                  <p:embed/>
                </p:oleObj>
              </mc:Choice>
              <mc:Fallback>
                <p:oleObj name="Equation" r:id="rId19" imgW="152334" imgH="393529" progId="Equation.3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4260" y="3270176"/>
                        <a:ext cx="23018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7" name="Object 27"/>
          <p:cNvGraphicFramePr>
            <a:graphicFrameLocks noChangeAspect="1"/>
          </p:cNvGraphicFramePr>
          <p:nvPr/>
        </p:nvGraphicFramePr>
        <p:xfrm>
          <a:off x="7314778" y="3001070"/>
          <a:ext cx="2095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2" name="Equation" r:id="rId21" imgW="139639" imgH="393529" progId="Equation.3">
                  <p:embed/>
                </p:oleObj>
              </mc:Choice>
              <mc:Fallback>
                <p:oleObj name="Equation" r:id="rId21" imgW="139639" imgH="393529" progId="Equation.3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778" y="3001070"/>
                        <a:ext cx="209550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8" name="Object 28"/>
          <p:cNvGraphicFramePr>
            <a:graphicFrameLocks noChangeAspect="1"/>
          </p:cNvGraphicFramePr>
          <p:nvPr/>
        </p:nvGraphicFramePr>
        <p:xfrm>
          <a:off x="1547664" y="3505944"/>
          <a:ext cx="1524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3" name="Equation" r:id="rId23" imgW="761669" imgH="431613" progId="Equation.3">
                  <p:embed/>
                </p:oleObj>
              </mc:Choice>
              <mc:Fallback>
                <p:oleObj name="Equation" r:id="rId23" imgW="761669" imgH="431613" progId="Equation.3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505944"/>
                        <a:ext cx="15240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9" name="Object 29"/>
          <p:cNvGraphicFramePr>
            <a:graphicFrameLocks noChangeAspect="1"/>
          </p:cNvGraphicFramePr>
          <p:nvPr/>
        </p:nvGraphicFramePr>
        <p:xfrm>
          <a:off x="3768080" y="3577952"/>
          <a:ext cx="15240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4" name="Equation" r:id="rId25" imgW="761669" imgH="393529" progId="Equation.3">
                  <p:embed/>
                </p:oleObj>
              </mc:Choice>
              <mc:Fallback>
                <p:oleObj name="Equation" r:id="rId25" imgW="761669" imgH="393529" progId="Equation.3">
                  <p:embed/>
                  <p:pic>
                    <p:nvPicPr>
                      <p:cNvPr id="0" name="Picture 1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8080" y="3577952"/>
                        <a:ext cx="15240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文字方塊 34"/>
          <p:cNvSpPr txBox="1"/>
          <p:nvPr/>
        </p:nvSpPr>
        <p:spPr>
          <a:xfrm>
            <a:off x="1064650" y="4428401"/>
            <a:ext cx="48034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The reciprocal lattice vector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30" name="Object 30"/>
          <p:cNvGraphicFramePr>
            <a:graphicFrameLocks noChangeAspect="1"/>
          </p:cNvGraphicFramePr>
          <p:nvPr/>
        </p:nvGraphicFramePr>
        <p:xfrm>
          <a:off x="1228601" y="5102448"/>
          <a:ext cx="31273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25" name="方程式" r:id="rId27" imgW="1485900" imgH="279400" progId="Equation.3">
                  <p:embed/>
                </p:oleObj>
              </mc:Choice>
              <mc:Fallback>
                <p:oleObj name="方程式" r:id="rId27" imgW="1485900" imgH="279400" progId="Equation.3">
                  <p:embed/>
                  <p:pic>
                    <p:nvPicPr>
                      <p:cNvPr id="0" name="Picture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601" y="5102448"/>
                        <a:ext cx="3127375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064650" y="2628201"/>
            <a:ext cx="17866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Similarly,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1160463" y="3118569"/>
          <a:ext cx="5516562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1" name="方程式" r:id="rId3" imgW="2616200" imgH="495300" progId="Equation.3">
                  <p:embed/>
                </p:oleObj>
              </mc:Choice>
              <mc:Fallback>
                <p:oleObj name="方程式" r:id="rId3" imgW="2616200" imgH="495300" progId="Equation.3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3118569"/>
                        <a:ext cx="5516562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152624" y="4068415"/>
          <a:ext cx="543560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2" name="方程式" r:id="rId5" imgW="2578100" imgH="495300" progId="Equation.3">
                  <p:embed/>
                </p:oleObj>
              </mc:Choice>
              <mc:Fallback>
                <p:oleObj name="方程式" r:id="rId5" imgW="2578100" imgH="495300" progId="Equation.3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624" y="4068415"/>
                        <a:ext cx="5435600" cy="989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057165" y="5120724"/>
            <a:ext cx="19046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Therefore,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987824" y="5146699"/>
          <a:ext cx="337343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3" name="方程式" r:id="rId7" imgW="1600200" imgH="279400" progId="Equation.3">
                  <p:embed/>
                </p:oleObj>
              </mc:Choice>
              <mc:Fallback>
                <p:oleObj name="方程式" r:id="rId7" imgW="1600200" imgH="279400" progId="Equation.3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5146699"/>
                        <a:ext cx="3373437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3131840" y="5705499"/>
            <a:ext cx="3240360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1760576" y="5840804"/>
            <a:ext cx="61237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is perpendicular to the plane (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187624" y="5921523"/>
          <a:ext cx="615950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4" name="方程式" r:id="rId9" imgW="291847" imgH="266469" progId="Equation.3">
                  <p:embed/>
                </p:oleObj>
              </mc:Choice>
              <mc:Fallback>
                <p:oleObj name="方程式" r:id="rId9" imgW="291847" imgH="266469" progId="Equation.3">
                  <p:embed/>
                  <p:pic>
                    <p:nvPicPr>
                      <p:cNvPr id="0" name="Picture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921523"/>
                        <a:ext cx="615950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1072232" y="548680"/>
          <a:ext cx="5530850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5" name="方程式" r:id="rId11" imgW="2616200" imgH="546100" progId="Equation.3">
                  <p:embed/>
                </p:oleObj>
              </mc:Choice>
              <mc:Fallback>
                <p:oleObj name="方程式" r:id="rId11" imgW="2616200" imgH="546100" progId="Equation.3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2232" y="548680"/>
                        <a:ext cx="5530850" cy="109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1129382" y="1556742"/>
          <a:ext cx="5530850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6" name="方程式" r:id="rId13" imgW="2616200" imgH="546100" progId="Equation.3">
                  <p:embed/>
                </p:oleObj>
              </mc:Choice>
              <mc:Fallback>
                <p:oleObj name="方程式" r:id="rId13" imgW="2616200" imgH="546100" progId="Equation.3">
                  <p:embed/>
                  <p:pic>
                    <p:nvPicPr>
                      <p:cNvPr id="0" name="Picture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9382" y="1556742"/>
                        <a:ext cx="5530850" cy="109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6"/>
          <p:cNvGrpSpPr>
            <a:grpSpLocks/>
          </p:cNvGrpSpPr>
          <p:nvPr/>
        </p:nvGrpSpPr>
        <p:grpSpPr bwMode="auto">
          <a:xfrm>
            <a:off x="6948264" y="1057176"/>
            <a:ext cx="1828548" cy="1599407"/>
            <a:chOff x="3240" y="2340"/>
            <a:chExt cx="2880" cy="2520"/>
          </a:xfrm>
        </p:grpSpPr>
        <p:sp>
          <p:nvSpPr>
            <p:cNvPr id="20" name="Line 7"/>
            <p:cNvSpPr>
              <a:spLocks noChangeShapeType="1"/>
            </p:cNvSpPr>
            <p:nvPr/>
          </p:nvSpPr>
          <p:spPr bwMode="auto">
            <a:xfrm flipV="1">
              <a:off x="4320" y="2340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Line 8"/>
            <p:cNvSpPr>
              <a:spLocks noChangeShapeType="1"/>
            </p:cNvSpPr>
            <p:nvPr/>
          </p:nvSpPr>
          <p:spPr bwMode="auto">
            <a:xfrm>
              <a:off x="4320" y="3780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Line 9"/>
            <p:cNvSpPr>
              <a:spLocks noChangeShapeType="1"/>
            </p:cNvSpPr>
            <p:nvPr/>
          </p:nvSpPr>
          <p:spPr bwMode="auto">
            <a:xfrm flipH="1">
              <a:off x="3240" y="3780"/>
              <a:ext cx="108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 flipV="1">
              <a:off x="3780" y="2880"/>
              <a:ext cx="540" cy="14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4" name="Line 11"/>
            <p:cNvSpPr>
              <a:spLocks noChangeShapeType="1"/>
            </p:cNvSpPr>
            <p:nvPr/>
          </p:nvSpPr>
          <p:spPr bwMode="auto">
            <a:xfrm>
              <a:off x="4320" y="2880"/>
              <a:ext cx="1260" cy="9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V="1">
              <a:off x="3780" y="3780"/>
              <a:ext cx="1800" cy="5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aphicFrame>
        <p:nvGraphicFramePr>
          <p:cNvPr id="26" name="Object 21"/>
          <p:cNvGraphicFramePr>
            <a:graphicFrameLocks noChangeAspect="1"/>
          </p:cNvGraphicFramePr>
          <p:nvPr/>
        </p:nvGraphicFramePr>
        <p:xfrm>
          <a:off x="6732240" y="2497336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7" name="Equation" r:id="rId15" imgW="126725" imgH="177415" progId="Equation.3">
                  <p:embed/>
                </p:oleObj>
              </mc:Choice>
              <mc:Fallback>
                <p:oleObj name="Equation" r:id="rId15" imgW="126725" imgH="177415" progId="Equation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2497336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2"/>
          <p:cNvGraphicFramePr>
            <a:graphicFrameLocks noChangeAspect="1"/>
          </p:cNvGraphicFramePr>
          <p:nvPr/>
        </p:nvGraphicFramePr>
        <p:xfrm>
          <a:off x="8748464" y="1777256"/>
          <a:ext cx="27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8" name="Equation" r:id="rId17" imgW="139579" imgH="215713" progId="Equation.3">
                  <p:embed/>
                </p:oleObj>
              </mc:Choice>
              <mc:Fallback>
                <p:oleObj name="Equation" r:id="rId17" imgW="139579" imgH="215713" progId="Equation.3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8464" y="1777256"/>
                        <a:ext cx="279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4"/>
          <p:cNvGraphicFramePr>
            <a:graphicFrameLocks noChangeAspect="1"/>
          </p:cNvGraphicFramePr>
          <p:nvPr/>
        </p:nvGraphicFramePr>
        <p:xfrm>
          <a:off x="7668344" y="769144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39" name="Equation" r:id="rId19" imgW="126725" imgH="177415" progId="Equation.3">
                  <p:embed/>
                </p:oleObj>
              </mc:Choice>
              <mc:Fallback>
                <p:oleObj name="Equation" r:id="rId19" imgW="126725" imgH="177415" progId="Equation.3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769144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文字方塊 28"/>
          <p:cNvSpPr txBox="1"/>
          <p:nvPr/>
        </p:nvSpPr>
        <p:spPr>
          <a:xfrm>
            <a:off x="7164288" y="220930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文字方塊 29"/>
          <p:cNvSpPr txBox="1"/>
          <p:nvPr/>
        </p:nvSpPr>
        <p:spPr>
          <a:xfrm>
            <a:off x="8262688" y="192127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7600188" y="1129184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" name="Object 25"/>
          <p:cNvGraphicFramePr>
            <a:graphicFrameLocks noChangeAspect="1"/>
          </p:cNvGraphicFramePr>
          <p:nvPr/>
        </p:nvGraphicFramePr>
        <p:xfrm>
          <a:off x="7003405" y="1758008"/>
          <a:ext cx="2301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0" name="Equation" r:id="rId21" imgW="152334" imgH="393529" progId="Equation.3">
                  <p:embed/>
                </p:oleObj>
              </mc:Choice>
              <mc:Fallback>
                <p:oleObj name="Equation" r:id="rId21" imgW="152334" imgH="393529" progId="Equation.3">
                  <p:embed/>
                  <p:pic>
                    <p:nvPicPr>
                      <p:cNvPr id="0" name="Picture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3405" y="1758008"/>
                        <a:ext cx="23018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6"/>
          <p:cNvGraphicFramePr>
            <a:graphicFrameLocks noChangeAspect="1"/>
          </p:cNvGraphicFramePr>
          <p:nvPr/>
        </p:nvGraphicFramePr>
        <p:xfrm>
          <a:off x="8374260" y="1325960"/>
          <a:ext cx="2301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1" name="Equation" r:id="rId23" imgW="152334" imgH="393529" progId="Equation.3">
                  <p:embed/>
                </p:oleObj>
              </mc:Choice>
              <mc:Fallback>
                <p:oleObj name="Equation" r:id="rId23" imgW="152334" imgH="393529" progId="Equation.3">
                  <p:embed/>
                  <p:pic>
                    <p:nvPicPr>
                      <p:cNvPr id="0" name="Picture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74260" y="1325960"/>
                        <a:ext cx="23018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27"/>
          <p:cNvGraphicFramePr>
            <a:graphicFrameLocks noChangeAspect="1"/>
          </p:cNvGraphicFramePr>
          <p:nvPr/>
        </p:nvGraphicFramePr>
        <p:xfrm>
          <a:off x="7314778" y="1056854"/>
          <a:ext cx="2095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42" name="Equation" r:id="rId25" imgW="139639" imgH="393529" progId="Equation.3">
                  <p:embed/>
                </p:oleObj>
              </mc:Choice>
              <mc:Fallback>
                <p:oleObj name="Equation" r:id="rId25" imgW="139639" imgH="393529" progId="Equation.3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4778" y="1056854"/>
                        <a:ext cx="209550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187624" y="303258"/>
            <a:ext cx="1903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Moreover,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3131840" y="188640"/>
          <a:ext cx="166052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59" name="方程式" r:id="rId3" imgW="787058" imgH="495085" progId="Equation.3">
                  <p:embed/>
                </p:oleObj>
              </mc:Choice>
              <mc:Fallback>
                <p:oleObj name="方程式" r:id="rId3" imgW="787058" imgH="495085" progId="Equation.3">
                  <p:embed/>
                  <p:pic>
                    <p:nvPicPr>
                      <p:cNvPr id="0" name="Picture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188640"/>
                        <a:ext cx="1660525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直線單箭頭接點 3"/>
          <p:cNvCxnSpPr/>
          <p:nvPr/>
        </p:nvCxnSpPr>
        <p:spPr>
          <a:xfrm flipH="1">
            <a:off x="4644008" y="888033"/>
            <a:ext cx="648072" cy="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字方塊 4"/>
          <p:cNvSpPr txBox="1"/>
          <p:nvPr/>
        </p:nvSpPr>
        <p:spPr>
          <a:xfrm>
            <a:off x="5436096" y="314871"/>
            <a:ext cx="3422732" cy="1077218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TW" sz="3200" dirty="0" err="1" smtClean="0">
                <a:latin typeface="Times New Roman" pitchFamily="18" charset="0"/>
                <a:cs typeface="Times New Roman" pitchFamily="18" charset="0"/>
              </a:rPr>
              <a:t>interplanar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 spacing </a:t>
            </a:r>
          </a:p>
          <a:p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of the plane (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TW" sz="32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1329283" y="1425079"/>
          <a:ext cx="5114925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0" name="方程式" r:id="rId5" imgW="2425700" imgH="571500" progId="Equation.3">
                  <p:embed/>
                </p:oleObj>
              </mc:Choice>
              <mc:Fallback>
                <p:oleObj name="方程式" r:id="rId5" imgW="2425700" imgH="571500" progId="Equation.3">
                  <p:embed/>
                  <p:pic>
                    <p:nvPicPr>
                      <p:cNvPr id="0" name="Picture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9283" y="1425079"/>
                        <a:ext cx="5114925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732240" y="1705248"/>
            <a:ext cx="1828548" cy="1599407"/>
            <a:chOff x="3240" y="2340"/>
            <a:chExt cx="2880" cy="2520"/>
          </a:xfrm>
        </p:grpSpPr>
        <p:sp>
          <p:nvSpPr>
            <p:cNvPr id="8" name="Line 7"/>
            <p:cNvSpPr>
              <a:spLocks noChangeShapeType="1"/>
            </p:cNvSpPr>
            <p:nvPr/>
          </p:nvSpPr>
          <p:spPr bwMode="auto">
            <a:xfrm flipV="1">
              <a:off x="4320" y="2340"/>
              <a:ext cx="0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4320" y="3780"/>
              <a:ext cx="18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H="1">
              <a:off x="3240" y="3780"/>
              <a:ext cx="108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V="1">
              <a:off x="3780" y="2880"/>
              <a:ext cx="540" cy="14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4320" y="2880"/>
              <a:ext cx="1260" cy="90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3780" y="3780"/>
              <a:ext cx="1800" cy="54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aphicFrame>
        <p:nvGraphicFramePr>
          <p:cNvPr id="14" name="Object 21"/>
          <p:cNvGraphicFramePr>
            <a:graphicFrameLocks noChangeAspect="1"/>
          </p:cNvGraphicFramePr>
          <p:nvPr/>
        </p:nvGraphicFramePr>
        <p:xfrm>
          <a:off x="6516216" y="3145408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1" name="Equation" r:id="rId7" imgW="126725" imgH="177415" progId="Equation.3">
                  <p:embed/>
                </p:oleObj>
              </mc:Choice>
              <mc:Fallback>
                <p:oleObj name="Equation" r:id="rId7" imgW="126725" imgH="177415" progId="Equation.3">
                  <p:embed/>
                  <p:pic>
                    <p:nvPicPr>
                      <p:cNvPr id="0" name="Picture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3145408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2"/>
          <p:cNvGraphicFramePr>
            <a:graphicFrameLocks noChangeAspect="1"/>
          </p:cNvGraphicFramePr>
          <p:nvPr/>
        </p:nvGraphicFramePr>
        <p:xfrm>
          <a:off x="8532440" y="2425328"/>
          <a:ext cx="27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2" name="Equation" r:id="rId9" imgW="139579" imgH="215713" progId="Equation.3">
                  <p:embed/>
                </p:oleObj>
              </mc:Choice>
              <mc:Fallback>
                <p:oleObj name="Equation" r:id="rId9" imgW="139579" imgH="215713" progId="Equation.3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2440" y="2425328"/>
                        <a:ext cx="279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4"/>
          <p:cNvGraphicFramePr>
            <a:graphicFrameLocks noChangeAspect="1"/>
          </p:cNvGraphicFramePr>
          <p:nvPr/>
        </p:nvGraphicFramePr>
        <p:xfrm>
          <a:off x="7452320" y="1417216"/>
          <a:ext cx="254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3" name="Equation" r:id="rId11" imgW="126725" imgH="177415" progId="Equation.3">
                  <p:embed/>
                </p:oleObj>
              </mc:Choice>
              <mc:Fallback>
                <p:oleObj name="Equation" r:id="rId11" imgW="126725" imgH="177415" progId="Equation.3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1417216"/>
                        <a:ext cx="254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文字方塊 16"/>
          <p:cNvSpPr txBox="1"/>
          <p:nvPr/>
        </p:nvSpPr>
        <p:spPr>
          <a:xfrm>
            <a:off x="6948264" y="285737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TW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8046664" y="2569344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TW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字方塊 18"/>
          <p:cNvSpPr txBox="1"/>
          <p:nvPr/>
        </p:nvSpPr>
        <p:spPr>
          <a:xfrm>
            <a:off x="7384164" y="177725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TW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Object 25"/>
          <p:cNvGraphicFramePr>
            <a:graphicFrameLocks noChangeAspect="1"/>
          </p:cNvGraphicFramePr>
          <p:nvPr/>
        </p:nvGraphicFramePr>
        <p:xfrm>
          <a:off x="6787381" y="2406080"/>
          <a:ext cx="2301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4" name="Equation" r:id="rId13" imgW="152334" imgH="393529" progId="Equation.3">
                  <p:embed/>
                </p:oleObj>
              </mc:Choice>
              <mc:Fallback>
                <p:oleObj name="Equation" r:id="rId13" imgW="152334" imgH="393529" progId="Equation.3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7381" y="2406080"/>
                        <a:ext cx="23018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6"/>
          <p:cNvGraphicFramePr>
            <a:graphicFrameLocks noChangeAspect="1"/>
          </p:cNvGraphicFramePr>
          <p:nvPr/>
        </p:nvGraphicFramePr>
        <p:xfrm>
          <a:off x="8158236" y="1974032"/>
          <a:ext cx="2301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5" name="Equation" r:id="rId15" imgW="152334" imgH="393529" progId="Equation.3">
                  <p:embed/>
                </p:oleObj>
              </mc:Choice>
              <mc:Fallback>
                <p:oleObj name="Equation" r:id="rId15" imgW="152334" imgH="393529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8236" y="1974032"/>
                        <a:ext cx="23018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7"/>
          <p:cNvGraphicFramePr>
            <a:graphicFrameLocks noChangeAspect="1"/>
          </p:cNvGraphicFramePr>
          <p:nvPr/>
        </p:nvGraphicFramePr>
        <p:xfrm>
          <a:off x="7098754" y="1704926"/>
          <a:ext cx="2095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6" name="Equation" r:id="rId17" imgW="139639" imgH="393529" progId="Equation.3">
                  <p:embed/>
                </p:oleObj>
              </mc:Choice>
              <mc:Fallback>
                <p:oleObj name="Equation" r:id="rId17" imgW="139639" imgH="393529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8754" y="1704926"/>
                        <a:ext cx="209550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1979613" y="3573463"/>
          <a:ext cx="6188075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7" name="方程式" r:id="rId19" imgW="2933700" imgH="571500" progId="Equation.3">
                  <p:embed/>
                </p:oleObj>
              </mc:Choice>
              <mc:Fallback>
                <p:oleObj name="方程式" r:id="rId19" imgW="2933700" imgH="571500" progId="Equation.3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573463"/>
                        <a:ext cx="6188075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1901255" y="2433191"/>
          <a:ext cx="2598737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8" name="方程式" r:id="rId21" imgW="1231366" imgH="571252" progId="Equation.3">
                  <p:embed/>
                </p:oleObj>
              </mc:Choice>
              <mc:Fallback>
                <p:oleObj name="方程式" r:id="rId21" imgW="1231366" imgH="571252" progId="Equation.3">
                  <p:embed/>
                  <p:pic>
                    <p:nvPicPr>
                      <p:cNvPr id="0" name="Picture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255" y="2433191"/>
                        <a:ext cx="2598737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2006600" y="4737100"/>
          <a:ext cx="6132513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9" name="方程式" r:id="rId23" imgW="2908300" imgH="571500" progId="Equation.3">
                  <p:embed/>
                </p:oleObj>
              </mc:Choice>
              <mc:Fallback>
                <p:oleObj name="方程式" r:id="rId23" imgW="2908300" imgH="571500" progId="Equation.3">
                  <p:embed/>
                  <p:pic>
                    <p:nvPicPr>
                      <p:cNvPr id="0" name="Picture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6600" y="4737100"/>
                        <a:ext cx="6132513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文字方塊 25"/>
          <p:cNvSpPr txBox="1"/>
          <p:nvPr/>
        </p:nvSpPr>
        <p:spPr>
          <a:xfrm>
            <a:off x="1381598" y="3717032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1403648" y="4941168"/>
            <a:ext cx="526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1309546" y="1844824"/>
            <a:ext cx="6135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Graphical view of reciprocal lattice!</a:t>
            </a:r>
            <a:endParaRPr lang="zh-TW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055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50824" y="181089"/>
            <a:ext cx="856964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 How to construct a reciprocal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lattice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from a crystal</a:t>
            </a:r>
            <a:endParaRPr lang="en-US" altLang="zh-TW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Pick a set </a:t>
            </a:r>
            <a:r>
              <a:rPr lang="en-US" altLang="zh-TW" sz="28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of planes in a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crystal and using a direction </a:t>
            </a:r>
          </a:p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and a magnitude to represent the plane</a:t>
            </a:r>
            <a:endParaRPr lang="en-US" altLang="zh-TW" sz="2800" dirty="0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>
            <a:off x="1120701" y="2684835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1120701" y="2972172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1120701" y="3261097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8"/>
          <p:cNvSpPr>
            <a:spLocks noChangeShapeType="1"/>
          </p:cNvSpPr>
          <p:nvPr/>
        </p:nvSpPr>
        <p:spPr bwMode="auto">
          <a:xfrm>
            <a:off x="1120701" y="3548435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265163" y="2540372"/>
            <a:ext cx="504825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1769988" y="2540372"/>
            <a:ext cx="504825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2273226" y="2540372"/>
            <a:ext cx="504825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>
            <a:off x="2776463" y="2540372"/>
            <a:ext cx="504825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517226" y="3764335"/>
            <a:ext cx="15167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latin typeface="Times New Roman" pitchFamily="18" charset="0"/>
                <a:cs typeface="Times New Roman" pitchFamily="18" charset="0"/>
              </a:rPr>
              <a:t>Plane set 1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153109" y="2540372"/>
            <a:ext cx="8675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>
                <a:latin typeface="Times New Roman" pitchFamily="18" charset="0"/>
                <a:cs typeface="Times New Roman" pitchFamily="18" charset="0"/>
              </a:rPr>
              <a:t>Plane</a:t>
            </a:r>
          </a:p>
          <a:p>
            <a:pPr algn="ctr"/>
            <a:r>
              <a:rPr lang="en-US" altLang="zh-TW" sz="2400">
                <a:latin typeface="Times New Roman" pitchFamily="18" charset="0"/>
                <a:cs typeface="Times New Roman" pitchFamily="18" charset="0"/>
              </a:rPr>
              <a:t>set 2</a:t>
            </a: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1554088" y="3045197"/>
            <a:ext cx="64770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1552501" y="3261097"/>
            <a:ext cx="1587" cy="44608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18"/>
          <p:cNvSpPr>
            <a:spLocks noChangeShapeType="1"/>
          </p:cNvSpPr>
          <p:nvPr/>
        </p:nvSpPr>
        <p:spPr bwMode="auto">
          <a:xfrm flipV="1">
            <a:off x="1265163" y="2972172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 flipV="1">
            <a:off x="1625526" y="3334122"/>
            <a:ext cx="431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1696963" y="3403972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TW" sz="2400" baseline="-2500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755576" y="287533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TW" sz="2400" baseline="-250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 flipV="1">
            <a:off x="4505251" y="2554660"/>
            <a:ext cx="64770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 flipV="1">
            <a:off x="4505251" y="2768972"/>
            <a:ext cx="0" cy="100965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6214326"/>
              </p:ext>
            </p:extLst>
          </p:nvPr>
        </p:nvGraphicFramePr>
        <p:xfrm>
          <a:off x="4865613" y="2627685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方程式" r:id="rId3" imgW="5682600" imgH="7309800" progId="Equation.3">
                  <p:embed/>
                </p:oleObj>
              </mc:Choice>
              <mc:Fallback>
                <p:oleObj name="方程式" r:id="rId3" imgW="5682600" imgH="7309800" progId="Equation.3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5613" y="2627685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280033"/>
              </p:ext>
            </p:extLst>
          </p:nvPr>
        </p:nvGraphicFramePr>
        <p:xfrm>
          <a:off x="4216326" y="3707185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方程式" r:id="rId5" imgW="5682600" imgH="7309800" progId="Equation.3">
                  <p:embed/>
                </p:oleObj>
              </mc:Choice>
              <mc:Fallback>
                <p:oleObj name="方程式" r:id="rId5" imgW="5682600" imgH="7309800" progId="Equation.3">
                  <p:embed/>
                  <p:pic>
                    <p:nvPicPr>
                      <p:cNvPr id="0" name="Picture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6326" y="3707185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9469919"/>
              </p:ext>
            </p:extLst>
          </p:nvPr>
        </p:nvGraphicFramePr>
        <p:xfrm>
          <a:off x="5705276" y="2540372"/>
          <a:ext cx="3048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方程式" r:id="rId7" imgW="48803400" imgH="8937000" progId="Equation.3">
                  <p:embed/>
                </p:oleObj>
              </mc:Choice>
              <mc:Fallback>
                <p:oleObj name="方程式" r:id="rId7" imgW="48803400" imgH="8937000" progId="Equation.3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276" y="2540372"/>
                        <a:ext cx="30480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325192"/>
              </p:ext>
            </p:extLst>
          </p:nvPr>
        </p:nvGraphicFramePr>
        <p:xfrm>
          <a:off x="5729088" y="3043610"/>
          <a:ext cx="2260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方程式" r:id="rId9" imgW="36192600" imgH="13818600" progId="Equation.3">
                  <p:embed/>
                </p:oleObj>
              </mc:Choice>
              <mc:Fallback>
                <p:oleObj name="方程式" r:id="rId9" imgW="36192600" imgH="13818600" progId="Equation.3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9088" y="3043610"/>
                        <a:ext cx="22606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直線接點 24"/>
          <p:cNvCxnSpPr/>
          <p:nvPr/>
        </p:nvCxnSpPr>
        <p:spPr>
          <a:xfrm rot="5400000" flipH="1" flipV="1">
            <a:off x="1336452" y="2756396"/>
            <a:ext cx="720080" cy="0"/>
          </a:xfrm>
          <a:prstGeom prst="line">
            <a:avLst/>
          </a:prstGeom>
          <a:ln w="22225">
            <a:solidFill>
              <a:srgbClr val="7030A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接點 25"/>
          <p:cNvCxnSpPr/>
          <p:nvPr/>
        </p:nvCxnSpPr>
        <p:spPr>
          <a:xfrm>
            <a:off x="1696492" y="2396356"/>
            <a:ext cx="1224136" cy="0"/>
          </a:xfrm>
          <a:prstGeom prst="line">
            <a:avLst/>
          </a:prstGeom>
          <a:ln w="22225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接點 26"/>
          <p:cNvCxnSpPr/>
          <p:nvPr/>
        </p:nvCxnSpPr>
        <p:spPr>
          <a:xfrm rot="5400000">
            <a:off x="4468800" y="2504368"/>
            <a:ext cx="216024" cy="0"/>
          </a:xfrm>
          <a:prstGeom prst="line">
            <a:avLst/>
          </a:prstGeom>
          <a:ln w="2222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字方塊 27"/>
          <p:cNvSpPr txBox="1"/>
          <p:nvPr/>
        </p:nvSpPr>
        <p:spPr bwMode="auto">
          <a:xfrm>
            <a:off x="2886085" y="1975529"/>
            <a:ext cx="12586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parallel</a:t>
            </a:r>
            <a:endParaRPr lang="zh-TW" alt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直線接點 28"/>
          <p:cNvCxnSpPr/>
          <p:nvPr/>
        </p:nvCxnSpPr>
        <p:spPr>
          <a:xfrm>
            <a:off x="4144764" y="2396356"/>
            <a:ext cx="432048" cy="0"/>
          </a:xfrm>
          <a:prstGeom prst="line">
            <a:avLst/>
          </a:prstGeom>
          <a:ln w="22225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Line 33"/>
          <p:cNvSpPr>
            <a:spLocks noChangeShapeType="1"/>
          </p:cNvSpPr>
          <p:nvPr/>
        </p:nvSpPr>
        <p:spPr bwMode="auto">
          <a:xfrm>
            <a:off x="1125463" y="4901654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Line 34"/>
          <p:cNvSpPr>
            <a:spLocks noChangeShapeType="1"/>
          </p:cNvSpPr>
          <p:nvPr/>
        </p:nvSpPr>
        <p:spPr bwMode="auto">
          <a:xfrm>
            <a:off x="1125463" y="5188992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Line 35"/>
          <p:cNvSpPr>
            <a:spLocks noChangeShapeType="1"/>
          </p:cNvSpPr>
          <p:nvPr/>
        </p:nvSpPr>
        <p:spPr bwMode="auto">
          <a:xfrm>
            <a:off x="1125463" y="5477917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Line 36"/>
          <p:cNvSpPr>
            <a:spLocks noChangeShapeType="1"/>
          </p:cNvSpPr>
          <p:nvPr/>
        </p:nvSpPr>
        <p:spPr bwMode="auto">
          <a:xfrm>
            <a:off x="1125463" y="5765254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Line 37"/>
          <p:cNvSpPr>
            <a:spLocks noChangeShapeType="1"/>
          </p:cNvSpPr>
          <p:nvPr/>
        </p:nvSpPr>
        <p:spPr bwMode="auto">
          <a:xfrm>
            <a:off x="1269926" y="4757192"/>
            <a:ext cx="504825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1774751" y="4757192"/>
            <a:ext cx="504825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Line 39"/>
          <p:cNvSpPr>
            <a:spLocks noChangeShapeType="1"/>
          </p:cNvSpPr>
          <p:nvPr/>
        </p:nvSpPr>
        <p:spPr bwMode="auto">
          <a:xfrm>
            <a:off x="2277988" y="4757192"/>
            <a:ext cx="504825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2781226" y="4757192"/>
            <a:ext cx="504825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Line 43"/>
          <p:cNvSpPr>
            <a:spLocks noChangeShapeType="1"/>
          </p:cNvSpPr>
          <p:nvPr/>
        </p:nvSpPr>
        <p:spPr bwMode="auto">
          <a:xfrm flipV="1">
            <a:off x="1558851" y="5262017"/>
            <a:ext cx="64770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Line 44"/>
          <p:cNvSpPr>
            <a:spLocks noChangeShapeType="1"/>
          </p:cNvSpPr>
          <p:nvPr/>
        </p:nvSpPr>
        <p:spPr bwMode="auto">
          <a:xfrm flipH="1">
            <a:off x="1552501" y="5477917"/>
            <a:ext cx="6350" cy="519112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48"/>
          <p:cNvSpPr txBox="1">
            <a:spLocks noChangeArrowheads="1"/>
          </p:cNvSpPr>
          <p:nvPr/>
        </p:nvSpPr>
        <p:spPr bwMode="auto">
          <a:xfrm>
            <a:off x="969888" y="5684292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i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TW" sz="2400" baseline="-2500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1" name="Line 49"/>
          <p:cNvSpPr>
            <a:spLocks noChangeShapeType="1"/>
          </p:cNvSpPr>
          <p:nvPr/>
        </p:nvSpPr>
        <p:spPr bwMode="auto">
          <a:xfrm flipH="1">
            <a:off x="1265163" y="4844504"/>
            <a:ext cx="6477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Line 50"/>
          <p:cNvSpPr>
            <a:spLocks noChangeShapeType="1"/>
          </p:cNvSpPr>
          <p:nvPr/>
        </p:nvSpPr>
        <p:spPr bwMode="auto">
          <a:xfrm flipV="1">
            <a:off x="1336601" y="4773067"/>
            <a:ext cx="12239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Line 51"/>
          <p:cNvSpPr>
            <a:spLocks noChangeShapeType="1"/>
          </p:cNvSpPr>
          <p:nvPr/>
        </p:nvSpPr>
        <p:spPr bwMode="auto">
          <a:xfrm flipV="1">
            <a:off x="1481063" y="4773067"/>
            <a:ext cx="151130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Line 52"/>
          <p:cNvSpPr>
            <a:spLocks noChangeShapeType="1"/>
          </p:cNvSpPr>
          <p:nvPr/>
        </p:nvSpPr>
        <p:spPr bwMode="auto">
          <a:xfrm flipV="1">
            <a:off x="1839838" y="5060404"/>
            <a:ext cx="1296988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53"/>
          <p:cNvSpPr txBox="1">
            <a:spLocks noChangeArrowheads="1"/>
          </p:cNvSpPr>
          <p:nvPr/>
        </p:nvSpPr>
        <p:spPr bwMode="auto">
          <a:xfrm>
            <a:off x="3190897" y="4869160"/>
            <a:ext cx="8675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Plane</a:t>
            </a:r>
          </a:p>
          <a:p>
            <a:pPr algn="ctr"/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set 3</a:t>
            </a:r>
          </a:p>
        </p:txBody>
      </p:sp>
      <p:sp>
        <p:nvSpPr>
          <p:cNvPr id="46" name="Line 54"/>
          <p:cNvSpPr>
            <a:spLocks noChangeShapeType="1"/>
          </p:cNvSpPr>
          <p:nvPr/>
        </p:nvSpPr>
        <p:spPr bwMode="auto">
          <a:xfrm>
            <a:off x="1552501" y="5492204"/>
            <a:ext cx="431800" cy="431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Line 55"/>
          <p:cNvSpPr>
            <a:spLocks noChangeShapeType="1"/>
          </p:cNvSpPr>
          <p:nvPr/>
        </p:nvSpPr>
        <p:spPr bwMode="auto">
          <a:xfrm flipH="1" flipV="1">
            <a:off x="1265163" y="5636667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Line 56"/>
          <p:cNvSpPr>
            <a:spLocks noChangeShapeType="1"/>
          </p:cNvSpPr>
          <p:nvPr/>
        </p:nvSpPr>
        <p:spPr bwMode="auto">
          <a:xfrm flipH="1" flipV="1">
            <a:off x="4432226" y="4988967"/>
            <a:ext cx="647700" cy="792162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Line 59"/>
          <p:cNvSpPr>
            <a:spLocks noChangeShapeType="1"/>
          </p:cNvSpPr>
          <p:nvPr/>
        </p:nvSpPr>
        <p:spPr bwMode="auto">
          <a:xfrm flipV="1">
            <a:off x="4432226" y="4773067"/>
            <a:ext cx="647700" cy="2159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Line 60"/>
          <p:cNvSpPr>
            <a:spLocks noChangeShapeType="1"/>
          </p:cNvSpPr>
          <p:nvPr/>
        </p:nvSpPr>
        <p:spPr bwMode="auto">
          <a:xfrm flipV="1">
            <a:off x="4432226" y="4987379"/>
            <a:ext cx="0" cy="100965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Line 61"/>
          <p:cNvSpPr>
            <a:spLocks noChangeShapeType="1"/>
          </p:cNvSpPr>
          <p:nvPr/>
        </p:nvSpPr>
        <p:spPr bwMode="auto">
          <a:xfrm flipV="1">
            <a:off x="5079926" y="4773067"/>
            <a:ext cx="0" cy="1009650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ine 62"/>
          <p:cNvSpPr>
            <a:spLocks noChangeShapeType="1"/>
          </p:cNvSpPr>
          <p:nvPr/>
        </p:nvSpPr>
        <p:spPr bwMode="auto">
          <a:xfrm flipV="1">
            <a:off x="4432226" y="5781129"/>
            <a:ext cx="647700" cy="215900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3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8336364"/>
              </p:ext>
            </p:extLst>
          </p:nvPr>
        </p:nvGraphicFramePr>
        <p:xfrm>
          <a:off x="5156126" y="4747667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方程式" r:id="rId11" imgW="279720" imgH="368640" progId="Equation.3">
                  <p:embed/>
                </p:oleObj>
              </mc:Choice>
              <mc:Fallback>
                <p:oleObj name="方程式" r:id="rId11" imgW="279720" imgH="368640" progId="Equation.3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6126" y="4747667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44530"/>
              </p:ext>
            </p:extLst>
          </p:nvPr>
        </p:nvGraphicFramePr>
        <p:xfrm>
          <a:off x="4000426" y="5708104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" name="方程式" r:id="rId13" imgW="279720" imgH="368640" progId="Equation.3">
                  <p:embed/>
                </p:oleObj>
              </mc:Choice>
              <mc:Fallback>
                <p:oleObj name="方程式" r:id="rId13" imgW="279720" imgH="368640" progId="Equation.3">
                  <p:embed/>
                  <p:pic>
                    <p:nvPicPr>
                      <p:cNvPr id="0" name="Picture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426" y="5708104"/>
                        <a:ext cx="355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321602"/>
              </p:ext>
            </p:extLst>
          </p:nvPr>
        </p:nvGraphicFramePr>
        <p:xfrm>
          <a:off x="5156126" y="5527129"/>
          <a:ext cx="355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方程式" r:id="rId15" imgW="5682600" imgH="7716600" progId="Equation.3">
                  <p:embed/>
                </p:oleObj>
              </mc:Choice>
              <mc:Fallback>
                <p:oleObj name="方程式" r:id="rId15" imgW="5682600" imgH="7716600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6126" y="5527129"/>
                        <a:ext cx="3556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Line 66"/>
          <p:cNvSpPr>
            <a:spLocks noChangeShapeType="1"/>
          </p:cNvSpPr>
          <p:nvPr/>
        </p:nvSpPr>
        <p:spPr bwMode="auto">
          <a:xfrm flipH="1" flipV="1">
            <a:off x="3136826" y="5133429"/>
            <a:ext cx="1444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Text Box 67"/>
          <p:cNvSpPr txBox="1">
            <a:spLocks noChangeArrowheads="1"/>
          </p:cNvSpPr>
          <p:nvPr/>
        </p:nvSpPr>
        <p:spPr bwMode="auto">
          <a:xfrm>
            <a:off x="5880628" y="4484588"/>
            <a:ext cx="27286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Does it really form a</a:t>
            </a:r>
          </a:p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lattice?</a:t>
            </a:r>
          </a:p>
          <a:p>
            <a:r>
              <a:rPr lang="en-US" altLang="zh-TW" sz="2400" dirty="0">
                <a:latin typeface="Times New Roman" pitchFamily="18" charset="0"/>
                <a:cs typeface="Times New Roman" pitchFamily="18" charset="0"/>
              </a:rPr>
              <a:t>Draw it to convince</a:t>
            </a:r>
          </a:p>
          <a:p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yourself!</a:t>
            </a:r>
            <a:endParaRPr lang="en-US" altLang="zh-TW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6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2225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32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964</Words>
  <Application>Microsoft Office PowerPoint</Application>
  <PresentationFormat>如螢幕大小 (4:3)</PresentationFormat>
  <Paragraphs>214</Paragraphs>
  <Slides>34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34</vt:i4>
      </vt:variant>
    </vt:vector>
  </HeadingPairs>
  <TitlesOfParts>
    <vt:vector size="43" baseType="lpstr">
      <vt:lpstr>新細明體</vt:lpstr>
      <vt:lpstr>標楷體</vt:lpstr>
      <vt:lpstr>Arial</vt:lpstr>
      <vt:lpstr>Calibri</vt:lpstr>
      <vt:lpstr>Symbol</vt:lpstr>
      <vt:lpstr>Times New Roman</vt:lpstr>
      <vt:lpstr>Office 佈景主題</vt:lpstr>
      <vt:lpstr>方程式</vt:lpstr>
      <vt:lpstr>Equation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asus</dc:creator>
  <cp:lastModifiedBy>TCJ</cp:lastModifiedBy>
  <cp:revision>100</cp:revision>
  <dcterms:created xsi:type="dcterms:W3CDTF">2013-09-13T03:13:41Z</dcterms:created>
  <dcterms:modified xsi:type="dcterms:W3CDTF">2013-11-25T01:41:31Z</dcterms:modified>
</cp:coreProperties>
</file>